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
      <p:font typeface="Montserrat"/>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9A45DE-D0D2-46C9-91DD-953C7ACD1F01}">
  <a:tblStyle styleId="{CA9A45DE-D0D2-46C9-91DD-953C7ACD1F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b86f1a1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b86f1a1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bd9bd2b2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cbd9bd2b2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ca96c330b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ca96c330b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ca96c330b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ca96c330b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ca96c330b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ca96c330b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ca96c330b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ca96c330b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a96c330b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ca96c330b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ca96c330b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ca96c330b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cb86f1a1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cb86f1a1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a35c559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a35c559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b86f1a11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b86f1a11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a35c559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ca35c559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ca35c559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a35c559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cbc08df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cbc08df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a35c559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a35c559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ca35c559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ca35c559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a35c559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ca35c559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cd0c4d0b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cd0c4d0b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cd0c4d0b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cd0c4d0b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98e953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c98e953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cb86f1a1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cb86f1a1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a96c3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ca96c3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cb86f1a1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cb86f1a1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cb86f1a1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cb86f1a1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cb86f1a1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cb86f1a1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cb86f1a1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cb86f1a11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cb86f1a1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cb86f1a1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b86f1a1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cb86f1a1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cbc08df89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cbc08df89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bc08df89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cbc08df89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cb86f1a1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cb86f1a1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cb86f1a1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cb86f1a1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a96c330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a96c330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cb86f1a1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cb86f1a1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cb86f1a11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cb86f1a1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cb86f1a11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cb86f1a11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cbc08df89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cbc08df89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c909afc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c909afc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cb86f1a11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cb86f1a11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c936e3868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c936e3868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c936e3868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c936e3868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c936e3868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c936e3868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c936e3868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c936e3868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ca96c330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ca96c330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c936e3868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c936e3868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c936e3868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c936e3868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c936e3868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c936e3868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936e3868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c936e3868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c936e3868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c936e3868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c936e3868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c936e3868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c936e3868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c936e3868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c936e3868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c936e3868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c936e3868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c936e3868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c936e3868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c936e3868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b86f1a11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b86f1a11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cca61e5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cca61e5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cca61e58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cca61e58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cca61e585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cca61e58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cca61e58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cca61e58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ca35c559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ca35c559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ca35c559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ca35c559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cd0c4d0b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cd0c4d0b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a96c330b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a96c330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a96c330b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ca96c330b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ca96c330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ca96c330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productplan.com/glossary/moscow-prioritiz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kanbanize.com/" TargetMode="External"/><Relationship Id="rId4" Type="http://schemas.openxmlformats.org/officeDocument/2006/relationships/hyperlink" Target="https://www.atlassian.com/software/jira?&amp;aceid=&amp;adposition=&amp;adgroup=140479881486&amp;campaign=18442480203&amp;creative=639487383319&amp;device=c&amp;keyword=jira&amp;matchtype=e&amp;network=g&amp;placement=&amp;ds_kids=p73335832032&amp;ds_e=GOOGLE&amp;ds_eid=700000001558501&amp;ds_e1=GOOGLE&amp;gclid=CjwKCAiA8OmdBhAgEiwAShr4093GMTQSc-uxoAn2QOjvqZBkNTg7OJGp5s2kH20ivV2vsB8xMgZp8hoCOHwQAvD_BwE&amp;gclsrc=aw.ds" TargetMode="External"/><Relationship Id="rId5" Type="http://schemas.openxmlformats.org/officeDocument/2006/relationships/hyperlink" Target="https://trello.com/?&amp;aceid=&amp;adposition=&amp;adgroup=142052239375&amp;campaign=18422680946&amp;creative=639973587529&amp;device=c&amp;keyword=trello&amp;matchtype=e&amp;network=g&amp;placement=&amp;ds_kids=p73319094492&amp;ds_e=GOOGLE&amp;ds_eid=700000001557344&amp;ds_e1=GOOGLE&amp;gclid=CjwKCAiA8OmdBhAgEiwAShr4008yRPAMqatXYWRd-X0ldgpXbzO_CT_mAKHT7ieV0OnzdCkr6Vid-BoCOFEQAvD_BwE&amp;gclsrc=aw.d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amazon.com/dp/0321150783/ref=cm_sw_r_pi_dp_57-Xtb1ANSX5T" TargetMode="Externa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orldofagile.com/blog/cumulative-flow-diagram/" TargetMode="External"/><Relationship Id="rId4" Type="http://schemas.openxmlformats.org/officeDocument/2006/relationships/hyperlink" Target="https://www.youtube.com/playlist?list=PLUkW5NwdUqCj-iTBOocE3XkUi3pXbENZa" TargetMode="External"/><Relationship Id="rId10" Type="http://schemas.openxmlformats.org/officeDocument/2006/relationships/hyperlink" Target="https://smallbusiness.chron.com/lean-manufacturing-pros-cons-44749.html" TargetMode="External"/><Relationship Id="rId9" Type="http://schemas.openxmlformats.org/officeDocument/2006/relationships/hyperlink" Target="https://www.kanbanchi.com/kanban-style-work-boards" TargetMode="External"/><Relationship Id="rId5" Type="http://schemas.openxmlformats.org/officeDocument/2006/relationships/hyperlink" Target="https://kissflow.com/project/agile/guide-to-cumulative-flow-diagram/" TargetMode="External"/><Relationship Id="rId6" Type="http://schemas.openxmlformats.org/officeDocument/2006/relationships/hyperlink" Target="https://www.digite.com/kanban/kanban-metrics/" TargetMode="External"/><Relationship Id="rId7" Type="http://schemas.openxmlformats.org/officeDocument/2006/relationships/hyperlink" Target="https://www.digite.com/kanban/what-is-kanban/#kanban-practices" TargetMode="External"/><Relationship Id="rId8" Type="http://schemas.openxmlformats.org/officeDocument/2006/relationships/hyperlink" Target="https://www.toptal.com/project-managers/agile/project-management-blueprint-part-1-agile-scrum-kanban-lea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Lean &amp; Kanban</a:t>
            </a:r>
            <a:endParaRPr/>
          </a:p>
        </p:txBody>
      </p:sp>
      <p:sp>
        <p:nvSpPr>
          <p:cNvPr id="135" name="Google Shape;135;p13"/>
          <p:cNvSpPr txBox="1"/>
          <p:nvPr>
            <p:ph idx="1" type="subTitle"/>
          </p:nvPr>
        </p:nvSpPr>
        <p:spPr>
          <a:xfrm>
            <a:off x="5625500" y="3323975"/>
            <a:ext cx="3518400" cy="1679700"/>
          </a:xfrm>
          <a:prstGeom prst="rect">
            <a:avLst/>
          </a:prstGeom>
        </p:spPr>
        <p:txBody>
          <a:bodyPr anchorCtr="0" anchor="t" bIns="91425" lIns="91425" spcFirstLastPara="1" rIns="91425" wrap="square" tIns="91425">
            <a:normAutofit lnSpcReduction="20000"/>
          </a:bodyPr>
          <a:lstStyle/>
          <a:p>
            <a:pPr indent="0" lvl="0" marL="0" rtl="0" algn="l">
              <a:lnSpc>
                <a:spcPct val="130000"/>
              </a:lnSpc>
              <a:spcBef>
                <a:spcPts val="0"/>
              </a:spcBef>
              <a:spcAft>
                <a:spcPts val="0"/>
              </a:spcAft>
              <a:buNone/>
            </a:pPr>
            <a:r>
              <a:rPr lang="en-GB" sz="1200"/>
              <a:t>Software Engineering, ITI, SD #43</a:t>
            </a:r>
            <a:endParaRPr sz="1200"/>
          </a:p>
          <a:p>
            <a:pPr indent="0" lvl="0" marL="0" rtl="0" algn="l">
              <a:lnSpc>
                <a:spcPct val="130000"/>
              </a:lnSpc>
              <a:spcBef>
                <a:spcPts val="0"/>
              </a:spcBef>
              <a:spcAft>
                <a:spcPts val="0"/>
              </a:spcAft>
              <a:buNone/>
            </a:pPr>
            <a:r>
              <a:rPr lang="en-GB" sz="1200"/>
              <a:t>Supervised By: </a:t>
            </a:r>
            <a:r>
              <a:rPr lang="en-GB" sz="1200">
                <a:solidFill>
                  <a:schemeClr val="accent4"/>
                </a:solidFill>
              </a:rPr>
              <a:t>Eng. Basma </a:t>
            </a:r>
            <a:r>
              <a:rPr lang="en-GB" sz="1200">
                <a:solidFill>
                  <a:schemeClr val="accent4"/>
                </a:solidFill>
              </a:rPr>
              <a:t>Hussein</a:t>
            </a:r>
            <a:endParaRPr sz="1200">
              <a:solidFill>
                <a:schemeClr val="accent4"/>
              </a:solidFill>
            </a:endParaRPr>
          </a:p>
          <a:p>
            <a:pPr indent="0" lvl="0" marL="0" rtl="0" algn="l">
              <a:lnSpc>
                <a:spcPct val="130000"/>
              </a:lnSpc>
              <a:spcBef>
                <a:spcPts val="0"/>
              </a:spcBef>
              <a:spcAft>
                <a:spcPts val="0"/>
              </a:spcAft>
              <a:buNone/>
            </a:pPr>
            <a:r>
              <a:rPr lang="en-GB" sz="1200"/>
              <a:t>Presented By:</a:t>
            </a:r>
            <a:endParaRPr sz="1200"/>
          </a:p>
          <a:p>
            <a:pPr indent="-304800" lvl="0" marL="457200" rtl="0" algn="l">
              <a:lnSpc>
                <a:spcPct val="130000"/>
              </a:lnSpc>
              <a:spcBef>
                <a:spcPts val="0"/>
              </a:spcBef>
              <a:spcAft>
                <a:spcPts val="0"/>
              </a:spcAft>
              <a:buClr>
                <a:schemeClr val="accent4"/>
              </a:buClr>
              <a:buSzPts val="1200"/>
              <a:buChar char="-"/>
            </a:pPr>
            <a:r>
              <a:rPr lang="en-GB" sz="1200">
                <a:solidFill>
                  <a:schemeClr val="accent4"/>
                </a:solidFill>
              </a:rPr>
              <a:t>Ahmed Negmeldin</a:t>
            </a:r>
            <a:endParaRPr sz="1200">
              <a:solidFill>
                <a:schemeClr val="accent4"/>
              </a:solidFill>
            </a:endParaRPr>
          </a:p>
          <a:p>
            <a:pPr indent="-304800" lvl="0" marL="457200" rtl="0" algn="l">
              <a:lnSpc>
                <a:spcPct val="130000"/>
              </a:lnSpc>
              <a:spcBef>
                <a:spcPts val="0"/>
              </a:spcBef>
              <a:spcAft>
                <a:spcPts val="0"/>
              </a:spcAft>
              <a:buClr>
                <a:schemeClr val="accent4"/>
              </a:buClr>
              <a:buSzPts val="1200"/>
              <a:buChar char="-"/>
            </a:pPr>
            <a:r>
              <a:rPr lang="en-GB" sz="1200">
                <a:solidFill>
                  <a:schemeClr val="accent4"/>
                </a:solidFill>
              </a:rPr>
              <a:t>Ahmed Taha</a:t>
            </a:r>
            <a:endParaRPr sz="1200">
              <a:solidFill>
                <a:schemeClr val="accent4"/>
              </a:solidFill>
            </a:endParaRPr>
          </a:p>
          <a:p>
            <a:pPr indent="-304800" lvl="0" marL="457200" rtl="0" algn="l">
              <a:lnSpc>
                <a:spcPct val="130000"/>
              </a:lnSpc>
              <a:spcBef>
                <a:spcPts val="0"/>
              </a:spcBef>
              <a:spcAft>
                <a:spcPts val="0"/>
              </a:spcAft>
              <a:buClr>
                <a:schemeClr val="accent4"/>
              </a:buClr>
              <a:buSzPts val="1200"/>
              <a:buChar char="-"/>
            </a:pPr>
            <a:r>
              <a:rPr lang="en-GB" sz="1200">
                <a:solidFill>
                  <a:schemeClr val="accent4"/>
                </a:solidFill>
              </a:rPr>
              <a:t>Sherif Hisham</a:t>
            </a:r>
            <a:endParaRPr sz="1200">
              <a:solidFill>
                <a:schemeClr val="accent4"/>
              </a:solidFill>
            </a:endParaRPr>
          </a:p>
          <a:p>
            <a:pPr indent="-304800" lvl="0" marL="457200" rtl="0" algn="l">
              <a:lnSpc>
                <a:spcPct val="130000"/>
              </a:lnSpc>
              <a:spcBef>
                <a:spcPts val="0"/>
              </a:spcBef>
              <a:spcAft>
                <a:spcPts val="0"/>
              </a:spcAft>
              <a:buClr>
                <a:schemeClr val="accent4"/>
              </a:buClr>
              <a:buSzPts val="1200"/>
              <a:buChar char="-"/>
            </a:pPr>
            <a:r>
              <a:rPr lang="en-GB" sz="1200">
                <a:solidFill>
                  <a:schemeClr val="accent4"/>
                </a:solidFill>
              </a:rPr>
              <a:t>Mahmoud Hossam</a:t>
            </a:r>
            <a:endParaRPr sz="120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62225" y="443950"/>
            <a:ext cx="6242100" cy="500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t>Principles of Lean Software Development</a:t>
            </a:r>
            <a:endParaRPr b="1" sz="1700"/>
          </a:p>
          <a:p>
            <a:pPr indent="0" lvl="0" marL="0" rtl="0" algn="l">
              <a:lnSpc>
                <a:spcPct val="150000"/>
              </a:lnSpc>
              <a:spcBef>
                <a:spcPts val="0"/>
              </a:spcBef>
              <a:spcAft>
                <a:spcPts val="0"/>
              </a:spcAft>
              <a:buNone/>
            </a:pPr>
            <a:r>
              <a:rPr b="1" lang="en-GB" sz="1700"/>
              <a:t>cont’d</a:t>
            </a:r>
            <a:endParaRPr b="1" sz="1700"/>
          </a:p>
        </p:txBody>
      </p:sp>
      <p:sp>
        <p:nvSpPr>
          <p:cNvPr id="191" name="Google Shape;191;p22"/>
          <p:cNvSpPr txBox="1"/>
          <p:nvPr/>
        </p:nvSpPr>
        <p:spPr>
          <a:xfrm>
            <a:off x="497175" y="1576400"/>
            <a:ext cx="8270700" cy="468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GB" sz="1600">
                <a:solidFill>
                  <a:schemeClr val="lt1"/>
                </a:solidFill>
              </a:rPr>
              <a:t>                                      </a:t>
            </a:r>
            <a:r>
              <a:rPr b="1" lang="en-GB" sz="1900">
                <a:solidFill>
                  <a:schemeClr val="lt1"/>
                </a:solidFill>
              </a:rPr>
              <a:t>   1- Eliminate Waste</a:t>
            </a:r>
            <a:endParaRPr b="1" sz="1900">
              <a:solidFill>
                <a:schemeClr val="lt1"/>
              </a:solidFill>
            </a:endParaRPr>
          </a:p>
          <a:p>
            <a:pPr indent="0" lvl="0" marL="0" rtl="0" algn="l">
              <a:lnSpc>
                <a:spcPct val="150000"/>
              </a:lnSpc>
              <a:spcBef>
                <a:spcPts val="1200"/>
              </a:spcBef>
              <a:spcAft>
                <a:spcPts val="0"/>
              </a:spcAft>
              <a:buNone/>
            </a:pPr>
            <a:r>
              <a:rPr b="1" lang="en-GB" sz="1200">
                <a:solidFill>
                  <a:schemeClr val="lt1"/>
                </a:solidFill>
              </a:rPr>
              <a:t>                                </a:t>
            </a:r>
            <a:r>
              <a:rPr b="1" lang="en-GB" sz="1600">
                <a:solidFill>
                  <a:schemeClr val="lt1"/>
                </a:solidFill>
              </a:rPr>
              <a:t>The </a:t>
            </a:r>
            <a:r>
              <a:rPr b="1" lang="en-GB" sz="1600" u="sng">
                <a:solidFill>
                  <a:schemeClr val="lt1"/>
                </a:solidFill>
              </a:rPr>
              <a:t>7</a:t>
            </a:r>
            <a:r>
              <a:rPr b="1" lang="en-GB" sz="1600">
                <a:solidFill>
                  <a:schemeClr val="lt1"/>
                </a:solidFill>
              </a:rPr>
              <a:t> Types of Waste in Different Environments</a:t>
            </a:r>
            <a:endParaRPr b="1" sz="1600">
              <a:solidFill>
                <a:schemeClr val="lt1"/>
              </a:solidFill>
            </a:endParaRPr>
          </a:p>
          <a:p>
            <a:pPr indent="0" lvl="0" marL="0" rtl="0" algn="l">
              <a:lnSpc>
                <a:spcPct val="115000"/>
              </a:lnSpc>
              <a:spcBef>
                <a:spcPts val="1200"/>
              </a:spcBef>
              <a:spcAft>
                <a:spcPts val="0"/>
              </a:spcAft>
              <a:buNone/>
            </a:pPr>
            <a:r>
              <a:rPr lang="en-GB" sz="1800">
                <a:solidFill>
                  <a:schemeClr val="lt1"/>
                </a:solidFill>
                <a:latin typeface="Lato"/>
                <a:ea typeface="Lato"/>
                <a:cs typeface="Lato"/>
                <a:sym typeface="Lato"/>
              </a:rPr>
              <a:t>4- </a:t>
            </a:r>
            <a:r>
              <a:rPr b="1" lang="en-GB" sz="1800" u="sng">
                <a:solidFill>
                  <a:schemeClr val="lt1"/>
                </a:solidFill>
                <a:latin typeface="Lato"/>
                <a:ea typeface="Lato"/>
                <a:cs typeface="Lato"/>
                <a:sym typeface="Lato"/>
              </a:rPr>
              <a:t>Waiting </a:t>
            </a:r>
            <a:r>
              <a:rPr lang="en-GB" sz="1800" u="sng">
                <a:solidFill>
                  <a:schemeClr val="lt1"/>
                </a:solidFill>
                <a:latin typeface="Lato"/>
                <a:ea typeface="Lato"/>
                <a:cs typeface="Lato"/>
                <a:sym typeface="Lato"/>
              </a:rPr>
              <a:t>: </a:t>
            </a:r>
            <a:r>
              <a:rPr lang="en-GB" sz="1800">
                <a:solidFill>
                  <a:schemeClr val="lt1"/>
                </a:solidFill>
                <a:latin typeface="Lato"/>
                <a:ea typeface="Lato"/>
                <a:cs typeface="Lato"/>
                <a:sym typeface="Lato"/>
              </a:rPr>
              <a:t>waiting for testing to complete, waiting for code review,  and so on</a:t>
            </a:r>
            <a:endParaRPr sz="1800">
              <a:solidFill>
                <a:schemeClr val="lt1"/>
              </a:solidFill>
              <a:latin typeface="Lato"/>
              <a:ea typeface="Lato"/>
              <a:cs typeface="Lato"/>
              <a:sym typeface="Lato"/>
            </a:endParaRPr>
          </a:p>
          <a:p>
            <a:pPr indent="0" lvl="0" marL="0" rtl="0" algn="l">
              <a:lnSpc>
                <a:spcPct val="150000"/>
              </a:lnSpc>
              <a:spcBef>
                <a:spcPts val="1600"/>
              </a:spcBef>
              <a:spcAft>
                <a:spcPts val="0"/>
              </a:spcAft>
              <a:buNone/>
            </a:pPr>
            <a:r>
              <a:rPr lang="en-GB" sz="1800">
                <a:solidFill>
                  <a:schemeClr val="lt1"/>
                </a:solidFill>
                <a:latin typeface="Lato"/>
                <a:ea typeface="Lato"/>
                <a:cs typeface="Lato"/>
                <a:sym typeface="Lato"/>
              </a:rPr>
              <a:t>5 - </a:t>
            </a:r>
            <a:r>
              <a:rPr b="1" lang="en-GB" sz="1800" u="sng">
                <a:solidFill>
                  <a:schemeClr val="lt1"/>
                </a:solidFill>
                <a:latin typeface="Lato"/>
                <a:ea typeface="Lato"/>
                <a:cs typeface="Lato"/>
                <a:sym typeface="Lato"/>
              </a:rPr>
              <a:t>Task switching </a:t>
            </a:r>
            <a:r>
              <a:rPr lang="en-GB" sz="1800">
                <a:solidFill>
                  <a:schemeClr val="lt1"/>
                </a:solidFill>
                <a:latin typeface="Lato"/>
                <a:ea typeface="Lato"/>
                <a:cs typeface="Lato"/>
                <a:sym typeface="Lato"/>
              </a:rPr>
              <a:t>: switching between tasks too often, countless interruptions  from colleagues.</a:t>
            </a:r>
            <a:endParaRPr sz="18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sz="1800">
                <a:solidFill>
                  <a:schemeClr val="lt1"/>
                </a:solidFill>
                <a:latin typeface="Lato"/>
                <a:ea typeface="Lato"/>
                <a:cs typeface="Lato"/>
                <a:sym typeface="Lato"/>
              </a:rPr>
              <a:t>6 - </a:t>
            </a:r>
            <a:r>
              <a:rPr b="1" lang="en-GB" sz="1800" u="sng">
                <a:solidFill>
                  <a:schemeClr val="lt1"/>
                </a:solidFill>
                <a:latin typeface="Lato"/>
                <a:ea typeface="Lato"/>
                <a:cs typeface="Lato"/>
                <a:sym typeface="Lato"/>
              </a:rPr>
              <a:t>Over-processing </a:t>
            </a:r>
            <a:r>
              <a:rPr lang="en-GB" sz="1800">
                <a:solidFill>
                  <a:schemeClr val="lt1"/>
                </a:solidFill>
                <a:latin typeface="Lato"/>
                <a:ea typeface="Lato"/>
                <a:cs typeface="Lato"/>
                <a:sym typeface="Lato"/>
              </a:rPr>
              <a:t>: unnecessary complex algorithms solving simple problems</a:t>
            </a:r>
            <a:endParaRPr sz="18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sz="1800">
                <a:solidFill>
                  <a:schemeClr val="lt1"/>
                </a:solidFill>
                <a:latin typeface="Lato"/>
                <a:ea typeface="Lato"/>
                <a:cs typeface="Lato"/>
                <a:sym typeface="Lato"/>
              </a:rPr>
              <a:t>7 - </a:t>
            </a:r>
            <a:r>
              <a:rPr b="1" lang="en-GB" sz="1800" u="sng">
                <a:solidFill>
                  <a:schemeClr val="lt1"/>
                </a:solidFill>
                <a:latin typeface="Lato"/>
                <a:ea typeface="Lato"/>
                <a:cs typeface="Lato"/>
                <a:sym typeface="Lato"/>
              </a:rPr>
              <a:t>Defects </a:t>
            </a:r>
            <a:r>
              <a:rPr lang="en-GB" sz="1800">
                <a:solidFill>
                  <a:schemeClr val="lt1"/>
                </a:solidFill>
                <a:latin typeface="Lato"/>
                <a:ea typeface="Lato"/>
                <a:cs typeface="Lato"/>
                <a:sym typeface="Lato"/>
              </a:rPr>
              <a:t>: bugs</a:t>
            </a:r>
            <a:endParaRPr b="1" sz="1800">
              <a:solidFill>
                <a:schemeClr val="lt1"/>
              </a:solidFill>
              <a:latin typeface="Lato"/>
              <a:ea typeface="Lato"/>
              <a:cs typeface="Lato"/>
              <a:sym typeface="Lato"/>
            </a:endParaRPr>
          </a:p>
          <a:p>
            <a:pPr indent="0" lvl="0" marL="0" rtl="0" algn="l">
              <a:lnSpc>
                <a:spcPct val="115000"/>
              </a:lnSpc>
              <a:spcBef>
                <a:spcPts val="1200"/>
              </a:spcBef>
              <a:spcAft>
                <a:spcPts val="0"/>
              </a:spcAft>
              <a:buNone/>
            </a:pPr>
            <a:r>
              <a:t/>
            </a:r>
            <a:endParaRPr u="sng">
              <a:solidFill>
                <a:schemeClr val="lt1"/>
              </a:solidFill>
            </a:endParaRPr>
          </a:p>
          <a:p>
            <a:pPr indent="0" lvl="0" marL="0" rtl="0" algn="l">
              <a:lnSpc>
                <a:spcPct val="115000"/>
              </a:lnSpc>
              <a:spcBef>
                <a:spcPts val="1600"/>
              </a:spcBef>
              <a:spcAft>
                <a:spcPts val="0"/>
              </a:spcAft>
              <a:buNone/>
            </a:pPr>
            <a:r>
              <a:t/>
            </a:r>
            <a:endParaRPr sz="1150">
              <a:solidFill>
                <a:schemeClr val="lt1"/>
              </a:solidFill>
            </a:endParaRPr>
          </a:p>
          <a:p>
            <a:pPr indent="0" lvl="0" marL="0" rtl="0" algn="l">
              <a:lnSpc>
                <a:spcPct val="150000"/>
              </a:lnSpc>
              <a:spcBef>
                <a:spcPts val="1600"/>
              </a:spcBef>
              <a:spcAft>
                <a:spcPts val="1200"/>
              </a:spcAft>
              <a:buNone/>
            </a:pPr>
            <a:r>
              <a:t/>
            </a:r>
            <a:endParaRPr b="1" sz="1200">
              <a:solidFill>
                <a:schemeClr val="lt1"/>
              </a:solidFill>
            </a:endParaRPr>
          </a:p>
        </p:txBody>
      </p:sp>
      <p:cxnSp>
        <p:nvCxnSpPr>
          <p:cNvPr id="192" name="Google Shape;192;p22"/>
          <p:cNvCxnSpPr/>
          <p:nvPr/>
        </p:nvCxnSpPr>
        <p:spPr>
          <a:xfrm flipH="1" rot="10800000">
            <a:off x="2879950" y="2132075"/>
            <a:ext cx="2405100" cy="102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2"/>
          <p:cNvCxnSpPr/>
          <p:nvPr/>
        </p:nvCxnSpPr>
        <p:spPr>
          <a:xfrm flipH="1" rot="10800000">
            <a:off x="1546075" y="1525975"/>
            <a:ext cx="5355600" cy="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12025" y="5444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t>Principles of Lean Software Development</a:t>
            </a:r>
            <a:endParaRPr b="1" sz="2200"/>
          </a:p>
          <a:p>
            <a:pPr indent="0" lvl="0" marL="0" rtl="0" algn="l">
              <a:lnSpc>
                <a:spcPct val="150000"/>
              </a:lnSpc>
              <a:spcBef>
                <a:spcPts val="0"/>
              </a:spcBef>
              <a:spcAft>
                <a:spcPts val="0"/>
              </a:spcAft>
              <a:buNone/>
            </a:pPr>
            <a:r>
              <a:rPr b="1" lang="en-GB" sz="2200"/>
              <a:t>cont’d</a:t>
            </a:r>
            <a:endParaRPr b="1" sz="2200"/>
          </a:p>
        </p:txBody>
      </p:sp>
      <p:sp>
        <p:nvSpPr>
          <p:cNvPr id="199" name="Google Shape;199;p23"/>
          <p:cNvSpPr txBox="1"/>
          <p:nvPr/>
        </p:nvSpPr>
        <p:spPr>
          <a:xfrm>
            <a:off x="1282325" y="1840300"/>
            <a:ext cx="6085500" cy="28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GB" sz="1700">
                <a:solidFill>
                  <a:schemeClr val="lt1"/>
                </a:solidFill>
                <a:highlight>
                  <a:schemeClr val="dk1"/>
                </a:highlight>
                <a:latin typeface="Roboto"/>
                <a:ea typeface="Roboto"/>
                <a:cs typeface="Roboto"/>
                <a:sym typeface="Roboto"/>
              </a:rPr>
              <a:t>  </a:t>
            </a:r>
            <a:r>
              <a:rPr b="1" lang="en-GB" sz="1700">
                <a:solidFill>
                  <a:schemeClr val="lt1"/>
                </a:solidFill>
                <a:highlight>
                  <a:schemeClr val="dk1"/>
                </a:highlight>
                <a:latin typeface="Lato"/>
                <a:ea typeface="Lato"/>
                <a:cs typeface="Lato"/>
                <a:sym typeface="Lato"/>
              </a:rPr>
              <a:t>                            </a:t>
            </a:r>
            <a:r>
              <a:rPr b="1" lang="en-GB" sz="1900">
                <a:solidFill>
                  <a:schemeClr val="lt1"/>
                </a:solidFill>
                <a:highlight>
                  <a:schemeClr val="dk1"/>
                </a:highlight>
              </a:rPr>
              <a:t>       2- Amplify Learning</a:t>
            </a:r>
            <a:endParaRPr b="1" sz="1900">
              <a:solidFill>
                <a:schemeClr val="lt1"/>
              </a:solidFill>
              <a:highlight>
                <a:schemeClr val="dk1"/>
              </a:highlight>
            </a:endParaRPr>
          </a:p>
          <a:p>
            <a:pPr indent="-349250" lvl="0" marL="457200" rtl="0" algn="l">
              <a:lnSpc>
                <a:spcPct val="150000"/>
              </a:lnSpc>
              <a:spcBef>
                <a:spcPts val="2400"/>
              </a:spcBef>
              <a:spcAft>
                <a:spcPts val="0"/>
              </a:spcAft>
              <a:buClr>
                <a:schemeClr val="lt1"/>
              </a:buClr>
              <a:buSzPts val="1900"/>
              <a:buFont typeface="Lato"/>
              <a:buChar char="●"/>
            </a:pPr>
            <a:r>
              <a:rPr lang="en-GB" sz="1900">
                <a:solidFill>
                  <a:schemeClr val="lt1"/>
                </a:solidFill>
                <a:latin typeface="Lato"/>
                <a:ea typeface="Lato"/>
                <a:cs typeface="Lato"/>
                <a:sym typeface="Lato"/>
              </a:rPr>
              <a:t>Pair programming and peer code review</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Knowledge-sharing sessions and training events</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Running tests immediately after the code is written</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Gathering customer feedback</a:t>
            </a:r>
            <a:endParaRPr sz="1900">
              <a:solidFill>
                <a:schemeClr val="lt1"/>
              </a:solidFill>
              <a:latin typeface="Lato"/>
              <a:ea typeface="Lato"/>
              <a:cs typeface="Lato"/>
              <a:sym typeface="Lato"/>
            </a:endParaRPr>
          </a:p>
          <a:p>
            <a:pPr indent="0" lvl="0" marL="0" rtl="0" algn="l">
              <a:lnSpc>
                <a:spcPct val="150000"/>
              </a:lnSpc>
              <a:spcBef>
                <a:spcPts val="600"/>
              </a:spcBef>
              <a:spcAft>
                <a:spcPts val="0"/>
              </a:spcAft>
              <a:buNone/>
            </a:pPr>
            <a:r>
              <a:t/>
            </a:r>
            <a:endParaRPr>
              <a:solidFill>
                <a:schemeClr val="lt1"/>
              </a:solidFill>
            </a:endParaRPr>
          </a:p>
        </p:txBody>
      </p:sp>
      <p:cxnSp>
        <p:nvCxnSpPr>
          <p:cNvPr id="200" name="Google Shape;200;p23"/>
          <p:cNvCxnSpPr/>
          <p:nvPr/>
        </p:nvCxnSpPr>
        <p:spPr>
          <a:xfrm>
            <a:off x="1384400" y="1586500"/>
            <a:ext cx="5406300" cy="10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23"/>
          <p:cNvCxnSpPr/>
          <p:nvPr/>
        </p:nvCxnSpPr>
        <p:spPr>
          <a:xfrm>
            <a:off x="3031525" y="2415125"/>
            <a:ext cx="24453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idx="1" type="body"/>
          </p:nvPr>
        </p:nvSpPr>
        <p:spPr>
          <a:xfrm>
            <a:off x="575900" y="1798225"/>
            <a:ext cx="8346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900">
                <a:latin typeface="Arial"/>
                <a:ea typeface="Arial"/>
                <a:cs typeface="Arial"/>
                <a:sym typeface="Arial"/>
              </a:rPr>
              <a:t>                                 3- Decide As late As Possible</a:t>
            </a:r>
            <a:endParaRPr sz="1900"/>
          </a:p>
          <a:p>
            <a:pPr indent="0" lvl="0" marL="0" rtl="0" algn="l">
              <a:spcBef>
                <a:spcPts val="1200"/>
              </a:spcBef>
              <a:spcAft>
                <a:spcPts val="0"/>
              </a:spcAft>
              <a:buNone/>
            </a:pPr>
            <a:r>
              <a:rPr lang="en-GB" sz="1500"/>
              <a:t>  </a:t>
            </a:r>
            <a:r>
              <a:rPr lang="en-GB" sz="1800"/>
              <a:t>This principle minimizes uncertainty before any critical development decisions</a:t>
            </a:r>
            <a:endParaRPr sz="1800"/>
          </a:p>
          <a:p>
            <a:pPr indent="-342900" lvl="0" marL="457200" rtl="0" algn="l">
              <a:spcBef>
                <a:spcPts val="1200"/>
              </a:spcBef>
              <a:spcAft>
                <a:spcPts val="0"/>
              </a:spcAft>
              <a:buSzPts val="1800"/>
              <a:buChar char="●"/>
            </a:pPr>
            <a:r>
              <a:rPr lang="en-GB" sz="1800"/>
              <a:t>Planning broadly, without too much detail</a:t>
            </a:r>
            <a:endParaRPr sz="1800"/>
          </a:p>
          <a:p>
            <a:pPr indent="-342900" lvl="0" marL="457200" rtl="0" algn="l">
              <a:spcBef>
                <a:spcPts val="0"/>
              </a:spcBef>
              <a:spcAft>
                <a:spcPts val="0"/>
              </a:spcAft>
              <a:buSzPts val="1800"/>
              <a:buChar char="●"/>
            </a:pPr>
            <a:r>
              <a:rPr lang="en-GB" sz="1800"/>
              <a:t>Always leaving room for change</a:t>
            </a:r>
            <a:endParaRPr sz="1800"/>
          </a:p>
          <a:p>
            <a:pPr indent="-342900" lvl="0" marL="457200" rtl="0" algn="l">
              <a:spcBef>
                <a:spcPts val="0"/>
              </a:spcBef>
              <a:spcAft>
                <a:spcPts val="0"/>
              </a:spcAft>
              <a:buSzPts val="1800"/>
              <a:buChar char="●"/>
            </a:pPr>
            <a:r>
              <a:rPr lang="en-GB" sz="1800"/>
              <a:t>Experimenting to gather as much information as possible</a:t>
            </a:r>
            <a:endParaRPr sz="1800"/>
          </a:p>
          <a:p>
            <a:pPr indent="-342900" lvl="0" marL="457200" rtl="0" algn="l">
              <a:spcBef>
                <a:spcPts val="0"/>
              </a:spcBef>
              <a:spcAft>
                <a:spcPts val="0"/>
              </a:spcAft>
              <a:buSzPts val="1800"/>
              <a:buChar char="●"/>
            </a:pPr>
            <a:r>
              <a:rPr lang="en-GB" sz="1800"/>
              <a:t>Putting off irreversible decisions till the last moment</a:t>
            </a:r>
            <a:endParaRPr sz="1800"/>
          </a:p>
          <a:p>
            <a:pPr indent="0" lvl="0" marL="0" rtl="0" algn="l">
              <a:spcBef>
                <a:spcPts val="1200"/>
              </a:spcBef>
              <a:spcAft>
                <a:spcPts val="1200"/>
              </a:spcAft>
              <a:buNone/>
            </a:pPr>
            <a:r>
              <a:t/>
            </a:r>
            <a:endParaRPr/>
          </a:p>
        </p:txBody>
      </p:sp>
      <p:sp>
        <p:nvSpPr>
          <p:cNvPr id="207" name="Google Shape;207;p24"/>
          <p:cNvSpPr txBox="1"/>
          <p:nvPr>
            <p:ph type="title"/>
          </p:nvPr>
        </p:nvSpPr>
        <p:spPr>
          <a:xfrm>
            <a:off x="1201950" y="464075"/>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t>Principles of Lean Software Development</a:t>
            </a:r>
            <a:endParaRPr b="1" sz="2200"/>
          </a:p>
          <a:p>
            <a:pPr indent="0" lvl="0" marL="0" rtl="0" algn="l">
              <a:lnSpc>
                <a:spcPct val="150000"/>
              </a:lnSpc>
              <a:spcBef>
                <a:spcPts val="0"/>
              </a:spcBef>
              <a:spcAft>
                <a:spcPts val="0"/>
              </a:spcAft>
              <a:buNone/>
            </a:pPr>
            <a:r>
              <a:rPr b="1" lang="en-GB" sz="2200"/>
              <a:t>cont’d</a:t>
            </a:r>
            <a:endParaRPr b="1" sz="2200"/>
          </a:p>
        </p:txBody>
      </p:sp>
      <p:cxnSp>
        <p:nvCxnSpPr>
          <p:cNvPr id="208" name="Google Shape;208;p24"/>
          <p:cNvCxnSpPr/>
          <p:nvPr/>
        </p:nvCxnSpPr>
        <p:spPr>
          <a:xfrm>
            <a:off x="1061025" y="1583100"/>
            <a:ext cx="6578400" cy="102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4"/>
          <p:cNvCxnSpPr/>
          <p:nvPr/>
        </p:nvCxnSpPr>
        <p:spPr>
          <a:xfrm>
            <a:off x="2778300" y="2293875"/>
            <a:ext cx="3587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latin typeface="Arial"/>
                <a:ea typeface="Arial"/>
                <a:cs typeface="Arial"/>
                <a:sym typeface="Arial"/>
              </a:rPr>
              <a:t>Principles of Lean Software Development</a:t>
            </a:r>
            <a:endParaRPr b="1" sz="2200">
              <a:latin typeface="Arial"/>
              <a:ea typeface="Arial"/>
              <a:cs typeface="Arial"/>
              <a:sym typeface="Arial"/>
            </a:endParaRPr>
          </a:p>
          <a:p>
            <a:pPr indent="0" lvl="0" marL="0" rtl="0" algn="l">
              <a:lnSpc>
                <a:spcPct val="150000"/>
              </a:lnSpc>
              <a:spcBef>
                <a:spcPts val="0"/>
              </a:spcBef>
              <a:spcAft>
                <a:spcPts val="0"/>
              </a:spcAft>
              <a:buNone/>
            </a:pPr>
            <a:r>
              <a:rPr b="1" lang="en-GB" sz="2200">
                <a:latin typeface="Arial"/>
                <a:ea typeface="Arial"/>
                <a:cs typeface="Arial"/>
                <a:sym typeface="Arial"/>
              </a:rPr>
              <a:t>cont’d</a:t>
            </a:r>
            <a:endParaRPr b="1" sz="2200">
              <a:latin typeface="Arial"/>
              <a:ea typeface="Arial"/>
              <a:cs typeface="Arial"/>
              <a:sym typeface="Arial"/>
            </a:endParaRPr>
          </a:p>
          <a:p>
            <a:pPr indent="0" lvl="0" marL="0" rtl="0" algn="l">
              <a:spcBef>
                <a:spcPts val="0"/>
              </a:spcBef>
              <a:spcAft>
                <a:spcPts val="0"/>
              </a:spcAft>
              <a:buNone/>
            </a:pPr>
            <a:r>
              <a:t/>
            </a:r>
            <a:endParaRPr/>
          </a:p>
        </p:txBody>
      </p:sp>
      <p:sp>
        <p:nvSpPr>
          <p:cNvPr id="215" name="Google Shape;215;p25"/>
          <p:cNvSpPr txBox="1"/>
          <p:nvPr>
            <p:ph idx="1" type="body"/>
          </p:nvPr>
        </p:nvSpPr>
        <p:spPr>
          <a:xfrm>
            <a:off x="505525" y="1848900"/>
            <a:ext cx="7376100" cy="29649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0"/>
              </a:spcBef>
              <a:spcAft>
                <a:spcPts val="0"/>
              </a:spcAft>
              <a:buNone/>
            </a:pPr>
            <a:r>
              <a:rPr b="1" lang="en-GB" sz="1800">
                <a:latin typeface="Roboto"/>
                <a:ea typeface="Roboto"/>
                <a:cs typeface="Roboto"/>
                <a:sym typeface="Roboto"/>
              </a:rPr>
              <a:t>                               </a:t>
            </a:r>
            <a:r>
              <a:rPr b="1" lang="en-GB" sz="1800">
                <a:latin typeface="Arial"/>
                <a:ea typeface="Arial"/>
                <a:cs typeface="Arial"/>
                <a:sym typeface="Arial"/>
              </a:rPr>
              <a:t>                            4- Deliver as Fast as Possible</a:t>
            </a:r>
            <a:endParaRPr b="1" sz="1800">
              <a:latin typeface="Arial"/>
              <a:ea typeface="Arial"/>
              <a:cs typeface="Arial"/>
              <a:sym typeface="Arial"/>
            </a:endParaRPr>
          </a:p>
          <a:p>
            <a:pPr indent="0" lvl="0" marL="0" rtl="0" algn="l">
              <a:lnSpc>
                <a:spcPct val="150000"/>
              </a:lnSpc>
              <a:spcBef>
                <a:spcPts val="0"/>
              </a:spcBef>
              <a:spcAft>
                <a:spcPts val="0"/>
              </a:spcAft>
              <a:buNone/>
            </a:pPr>
            <a:r>
              <a:t/>
            </a:r>
            <a:endParaRPr b="1" sz="1500"/>
          </a:p>
          <a:p>
            <a:pPr indent="0" lvl="0" marL="0" rtl="0" algn="l">
              <a:spcBef>
                <a:spcPts val="0"/>
              </a:spcBef>
              <a:spcAft>
                <a:spcPts val="0"/>
              </a:spcAft>
              <a:buNone/>
            </a:pPr>
            <a:r>
              <a:rPr lang="en-GB" sz="2330"/>
              <a:t>•	Developing a product iteratively (usually in 2-4 week sprints)</a:t>
            </a:r>
            <a:endParaRPr sz="2330"/>
          </a:p>
          <a:p>
            <a:pPr indent="0" lvl="0" marL="0" rtl="0" algn="l">
              <a:spcBef>
                <a:spcPts val="1200"/>
              </a:spcBef>
              <a:spcAft>
                <a:spcPts val="0"/>
              </a:spcAft>
              <a:buNone/>
            </a:pPr>
            <a:r>
              <a:rPr lang="en-GB" sz="2330"/>
              <a:t>•	Using up-to-date prioritization methods like the </a:t>
            </a:r>
            <a:r>
              <a:rPr b="1" lang="en-GB" sz="2330"/>
              <a:t>MoSCow </a:t>
            </a:r>
            <a:r>
              <a:rPr lang="en-GB" sz="2330"/>
              <a:t>technique to   prioritize  features</a:t>
            </a:r>
            <a:endParaRPr sz="2330"/>
          </a:p>
          <a:p>
            <a:pPr indent="0" lvl="0" marL="0" rtl="0" algn="l">
              <a:spcBef>
                <a:spcPts val="1200"/>
              </a:spcBef>
              <a:spcAft>
                <a:spcPts val="0"/>
              </a:spcAft>
              <a:buNone/>
            </a:pPr>
            <a:r>
              <a:t/>
            </a:r>
            <a:endParaRPr sz="233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600" u="sng">
                <a:solidFill>
                  <a:schemeClr val="hlink"/>
                </a:solidFill>
                <a:hlinkClick r:id="rId3"/>
              </a:rPr>
              <a:t>https://www.productplan.com/glossary/moscow-prioritization</a:t>
            </a:r>
            <a:r>
              <a:rPr lang="en-GB" sz="1600"/>
              <a:t> (</a:t>
            </a:r>
            <a:r>
              <a:rPr b="1" lang="en-GB" sz="1600"/>
              <a:t>MoSCow </a:t>
            </a:r>
            <a:r>
              <a:rPr lang="en-GB" sz="1600"/>
              <a:t>technique )</a:t>
            </a:r>
            <a:endParaRPr sz="1600"/>
          </a:p>
          <a:p>
            <a:pPr indent="0" lvl="0" marL="0" rtl="0" algn="l">
              <a:spcBef>
                <a:spcPts val="1200"/>
              </a:spcBef>
              <a:spcAft>
                <a:spcPts val="1200"/>
              </a:spcAft>
              <a:buNone/>
            </a:pPr>
            <a:r>
              <a:t/>
            </a:r>
            <a:endParaRPr/>
          </a:p>
        </p:txBody>
      </p:sp>
      <p:cxnSp>
        <p:nvCxnSpPr>
          <p:cNvPr id="216" name="Google Shape;216;p25"/>
          <p:cNvCxnSpPr/>
          <p:nvPr/>
        </p:nvCxnSpPr>
        <p:spPr>
          <a:xfrm rot="10800000">
            <a:off x="1455100" y="1515775"/>
            <a:ext cx="48606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5"/>
          <p:cNvCxnSpPr/>
          <p:nvPr/>
        </p:nvCxnSpPr>
        <p:spPr>
          <a:xfrm rot="10800000">
            <a:off x="2607025" y="2212925"/>
            <a:ext cx="31731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latin typeface="Arial"/>
                <a:ea typeface="Arial"/>
                <a:cs typeface="Arial"/>
                <a:sym typeface="Arial"/>
              </a:rPr>
              <a:t>Principles of Lean Software Development</a:t>
            </a:r>
            <a:endParaRPr b="1" sz="2200">
              <a:latin typeface="Arial"/>
              <a:ea typeface="Arial"/>
              <a:cs typeface="Arial"/>
              <a:sym typeface="Arial"/>
            </a:endParaRPr>
          </a:p>
          <a:p>
            <a:pPr indent="0" lvl="0" marL="0" rtl="0" algn="l">
              <a:lnSpc>
                <a:spcPct val="150000"/>
              </a:lnSpc>
              <a:spcBef>
                <a:spcPts val="0"/>
              </a:spcBef>
              <a:spcAft>
                <a:spcPts val="0"/>
              </a:spcAft>
              <a:buNone/>
            </a:pPr>
            <a:r>
              <a:rPr b="1" lang="en-GB" sz="2200">
                <a:latin typeface="Arial"/>
                <a:ea typeface="Arial"/>
                <a:cs typeface="Arial"/>
                <a:sym typeface="Arial"/>
              </a:rPr>
              <a:t>cont’d</a:t>
            </a:r>
            <a:endParaRPr b="1" sz="2200">
              <a:latin typeface="Arial"/>
              <a:ea typeface="Arial"/>
              <a:cs typeface="Arial"/>
              <a:sym typeface="Arial"/>
            </a:endParaRPr>
          </a:p>
          <a:p>
            <a:pPr indent="0" lvl="0" marL="0" rtl="0" algn="l">
              <a:spcBef>
                <a:spcPts val="0"/>
              </a:spcBef>
              <a:spcAft>
                <a:spcPts val="0"/>
              </a:spcAft>
              <a:buNone/>
            </a:pPr>
            <a:r>
              <a:t/>
            </a:r>
            <a:endParaRPr/>
          </a:p>
        </p:txBody>
      </p:sp>
      <p:sp>
        <p:nvSpPr>
          <p:cNvPr id="223" name="Google Shape;223;p26"/>
          <p:cNvSpPr txBox="1"/>
          <p:nvPr>
            <p:ph idx="1" type="body"/>
          </p:nvPr>
        </p:nvSpPr>
        <p:spPr>
          <a:xfrm>
            <a:off x="646075" y="1569875"/>
            <a:ext cx="7539000" cy="3688500"/>
          </a:xfrm>
          <a:prstGeom prst="rect">
            <a:avLst/>
          </a:prstGeom>
        </p:spPr>
        <p:txBody>
          <a:bodyPr anchorCtr="0" anchor="t" bIns="91425" lIns="91425" spcFirstLastPara="1" rIns="91425" wrap="square" tIns="91425">
            <a:normAutofit fontScale="77500" lnSpcReduction="10000"/>
          </a:bodyPr>
          <a:lstStyle/>
          <a:p>
            <a:pPr indent="0" lvl="0" marL="0" rtl="0" algn="l">
              <a:lnSpc>
                <a:spcPct val="200000"/>
              </a:lnSpc>
              <a:spcBef>
                <a:spcPts val="0"/>
              </a:spcBef>
              <a:spcAft>
                <a:spcPts val="0"/>
              </a:spcAft>
              <a:buNone/>
            </a:pPr>
            <a:r>
              <a:rPr b="1" lang="en-GB" sz="1800">
                <a:latin typeface="Roboto"/>
                <a:ea typeface="Roboto"/>
                <a:cs typeface="Roboto"/>
                <a:sym typeface="Roboto"/>
              </a:rPr>
              <a:t>                                                     </a:t>
            </a:r>
            <a:r>
              <a:rPr b="1" lang="en-GB" sz="1800">
                <a:latin typeface="Arial"/>
                <a:ea typeface="Arial"/>
                <a:cs typeface="Arial"/>
                <a:sym typeface="Arial"/>
              </a:rPr>
              <a:t> 5- </a:t>
            </a:r>
            <a:r>
              <a:rPr b="1" lang="en-GB" sz="1800">
                <a:latin typeface="Arial"/>
                <a:ea typeface="Arial"/>
                <a:cs typeface="Arial"/>
                <a:sym typeface="Arial"/>
              </a:rPr>
              <a:t>Empower The Team</a:t>
            </a:r>
            <a:endParaRPr b="1" sz="1800">
              <a:latin typeface="Arial"/>
              <a:ea typeface="Arial"/>
              <a:cs typeface="Arial"/>
              <a:sym typeface="Arial"/>
            </a:endParaRPr>
          </a:p>
          <a:p>
            <a:pPr indent="0" lvl="0" marL="0" rtl="0" algn="l">
              <a:lnSpc>
                <a:spcPct val="200000"/>
              </a:lnSpc>
              <a:spcBef>
                <a:spcPts val="0"/>
              </a:spcBef>
              <a:spcAft>
                <a:spcPts val="0"/>
              </a:spcAft>
              <a:buNone/>
            </a:pPr>
            <a:r>
              <a:rPr b="1" lang="en-GB" sz="1200">
                <a:latin typeface="Arial"/>
                <a:ea typeface="Arial"/>
                <a:cs typeface="Arial"/>
                <a:sym typeface="Arial"/>
              </a:rPr>
              <a:t>     </a:t>
            </a:r>
            <a:r>
              <a:rPr b="1" lang="en-GB" sz="2033">
                <a:latin typeface="Arial"/>
                <a:ea typeface="Arial"/>
                <a:cs typeface="Arial"/>
                <a:sym typeface="Arial"/>
              </a:rPr>
              <a:t>          </a:t>
            </a:r>
            <a:r>
              <a:rPr b="1" lang="en-GB" sz="2291"/>
              <a:t>The concept of lean software development is all about respect. </a:t>
            </a:r>
            <a:endParaRPr b="1" sz="2291"/>
          </a:p>
          <a:p>
            <a:pPr indent="-341391" lvl="0" marL="457200" rtl="0" algn="l">
              <a:lnSpc>
                <a:spcPct val="150000"/>
              </a:lnSpc>
              <a:spcBef>
                <a:spcPts val="0"/>
              </a:spcBef>
              <a:spcAft>
                <a:spcPts val="0"/>
              </a:spcAft>
              <a:buSzPct val="100000"/>
              <a:buChar char="●"/>
            </a:pPr>
            <a:r>
              <a:rPr lang="en-GB" sz="2291"/>
              <a:t>Allowing team members to share ideas safely</a:t>
            </a:r>
            <a:endParaRPr sz="2291"/>
          </a:p>
          <a:p>
            <a:pPr indent="-341391" lvl="0" marL="457200" rtl="0" algn="l">
              <a:lnSpc>
                <a:spcPct val="150000"/>
              </a:lnSpc>
              <a:spcBef>
                <a:spcPts val="0"/>
              </a:spcBef>
              <a:spcAft>
                <a:spcPts val="0"/>
              </a:spcAft>
              <a:buSzPct val="100000"/>
              <a:buChar char="●"/>
            </a:pPr>
            <a:r>
              <a:rPr lang="en-GB" sz="2291"/>
              <a:t>Ensuring that all team members have the same product vision</a:t>
            </a:r>
            <a:endParaRPr sz="2291"/>
          </a:p>
          <a:p>
            <a:pPr indent="-341391" lvl="0" marL="457200" rtl="0" algn="l">
              <a:lnSpc>
                <a:spcPct val="150000"/>
              </a:lnSpc>
              <a:spcBef>
                <a:spcPts val="0"/>
              </a:spcBef>
              <a:spcAft>
                <a:spcPts val="0"/>
              </a:spcAft>
              <a:buSzPct val="100000"/>
              <a:buChar char="●"/>
            </a:pPr>
            <a:r>
              <a:rPr lang="en-GB" sz="2291"/>
              <a:t>Entrusting employees with making independent decisions about their tasks</a:t>
            </a:r>
            <a:endParaRPr sz="2291"/>
          </a:p>
          <a:p>
            <a:pPr indent="-341391" lvl="0" marL="457200" rtl="0" algn="l">
              <a:lnSpc>
                <a:spcPct val="150000"/>
              </a:lnSpc>
              <a:spcBef>
                <a:spcPts val="0"/>
              </a:spcBef>
              <a:spcAft>
                <a:spcPts val="0"/>
              </a:spcAft>
              <a:buSzPct val="100000"/>
              <a:buChar char="●"/>
            </a:pPr>
            <a:r>
              <a:rPr lang="en-GB" sz="2291"/>
              <a:t>Recognizing performance and professional achievements</a:t>
            </a:r>
            <a:endParaRPr sz="2291"/>
          </a:p>
          <a:p>
            <a:pPr indent="-341391" lvl="0" marL="457200" rtl="0" algn="l">
              <a:lnSpc>
                <a:spcPct val="150000"/>
              </a:lnSpc>
              <a:spcBef>
                <a:spcPts val="0"/>
              </a:spcBef>
              <a:spcAft>
                <a:spcPts val="0"/>
              </a:spcAft>
              <a:buSzPct val="100000"/>
              <a:buChar char="●"/>
            </a:pPr>
            <a:r>
              <a:rPr lang="en-GB" sz="2291"/>
              <a:t>Encouraging people to speak up at work</a:t>
            </a:r>
            <a:endParaRPr sz="2291"/>
          </a:p>
          <a:p>
            <a:pPr indent="0" lvl="0" marL="0" rtl="0" algn="l">
              <a:spcBef>
                <a:spcPts val="1200"/>
              </a:spcBef>
              <a:spcAft>
                <a:spcPts val="1200"/>
              </a:spcAft>
              <a:buNone/>
            </a:pPr>
            <a:r>
              <a:t/>
            </a:r>
            <a:endParaRPr/>
          </a:p>
        </p:txBody>
      </p:sp>
      <p:cxnSp>
        <p:nvCxnSpPr>
          <p:cNvPr id="224" name="Google Shape;224;p26"/>
          <p:cNvCxnSpPr/>
          <p:nvPr/>
        </p:nvCxnSpPr>
        <p:spPr>
          <a:xfrm>
            <a:off x="1455125" y="1364200"/>
            <a:ext cx="48807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6"/>
          <p:cNvCxnSpPr/>
          <p:nvPr/>
        </p:nvCxnSpPr>
        <p:spPr>
          <a:xfrm>
            <a:off x="2930475" y="1990700"/>
            <a:ext cx="2405100" cy="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latin typeface="Arial"/>
                <a:ea typeface="Arial"/>
                <a:cs typeface="Arial"/>
                <a:sym typeface="Arial"/>
              </a:rPr>
              <a:t>Principles of Lean Software Development</a:t>
            </a:r>
            <a:endParaRPr b="1" sz="2200">
              <a:latin typeface="Arial"/>
              <a:ea typeface="Arial"/>
              <a:cs typeface="Arial"/>
              <a:sym typeface="Arial"/>
            </a:endParaRPr>
          </a:p>
          <a:p>
            <a:pPr indent="0" lvl="0" marL="0" rtl="0" algn="l">
              <a:lnSpc>
                <a:spcPct val="150000"/>
              </a:lnSpc>
              <a:spcBef>
                <a:spcPts val="0"/>
              </a:spcBef>
              <a:spcAft>
                <a:spcPts val="0"/>
              </a:spcAft>
              <a:buNone/>
            </a:pPr>
            <a:r>
              <a:rPr b="1" lang="en-GB" sz="2200">
                <a:latin typeface="Arial"/>
                <a:ea typeface="Arial"/>
                <a:cs typeface="Arial"/>
                <a:sym typeface="Arial"/>
              </a:rPr>
              <a:t>cont’d</a:t>
            </a:r>
            <a:endParaRPr b="1" sz="2200">
              <a:latin typeface="Arial"/>
              <a:ea typeface="Arial"/>
              <a:cs typeface="Arial"/>
              <a:sym typeface="Arial"/>
            </a:endParaRPr>
          </a:p>
          <a:p>
            <a:pPr indent="0" lvl="0" marL="0" rtl="0" algn="l">
              <a:spcBef>
                <a:spcPts val="0"/>
              </a:spcBef>
              <a:spcAft>
                <a:spcPts val="0"/>
              </a:spcAft>
              <a:buNone/>
            </a:pPr>
            <a:r>
              <a:t/>
            </a:r>
            <a:endParaRPr/>
          </a:p>
        </p:txBody>
      </p:sp>
      <p:sp>
        <p:nvSpPr>
          <p:cNvPr id="231" name="Google Shape;231;p27"/>
          <p:cNvSpPr txBox="1"/>
          <p:nvPr>
            <p:ph idx="1" type="body"/>
          </p:nvPr>
        </p:nvSpPr>
        <p:spPr>
          <a:xfrm>
            <a:off x="818500" y="1606800"/>
            <a:ext cx="7599000" cy="3072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GB" sz="1800">
                <a:latin typeface="Roboto"/>
                <a:ea typeface="Roboto"/>
                <a:cs typeface="Roboto"/>
                <a:sym typeface="Roboto"/>
              </a:rPr>
              <a:t>                                              </a:t>
            </a:r>
            <a:r>
              <a:rPr b="1" lang="en-GB" sz="1700">
                <a:latin typeface="Roboto"/>
                <a:ea typeface="Roboto"/>
                <a:cs typeface="Roboto"/>
                <a:sym typeface="Roboto"/>
              </a:rPr>
              <a:t>6 - </a:t>
            </a:r>
            <a:r>
              <a:rPr b="1" lang="en-GB" sz="1700">
                <a:latin typeface="Roboto"/>
                <a:ea typeface="Roboto"/>
                <a:cs typeface="Roboto"/>
                <a:sym typeface="Roboto"/>
              </a:rPr>
              <a:t>Build Quality in</a:t>
            </a:r>
            <a:endParaRPr b="1" sz="2450">
              <a:latin typeface="Roboto"/>
              <a:ea typeface="Roboto"/>
              <a:cs typeface="Roboto"/>
              <a:sym typeface="Roboto"/>
            </a:endParaRPr>
          </a:p>
          <a:p>
            <a:pPr indent="0" lvl="0" marL="0" rtl="0" algn="ctr">
              <a:lnSpc>
                <a:spcPct val="150000"/>
              </a:lnSpc>
              <a:spcBef>
                <a:spcPts val="0"/>
              </a:spcBef>
              <a:spcAft>
                <a:spcPts val="0"/>
              </a:spcAft>
              <a:buNone/>
            </a:pPr>
            <a:r>
              <a:rPr b="1" lang="en-GB" sz="1900">
                <a:latin typeface="Arial"/>
                <a:ea typeface="Arial"/>
                <a:cs typeface="Arial"/>
                <a:sym typeface="Arial"/>
              </a:rPr>
              <a:t>   </a:t>
            </a:r>
            <a:r>
              <a:rPr lang="en-GB" sz="1900">
                <a:latin typeface="Arial"/>
                <a:ea typeface="Arial"/>
                <a:cs typeface="Arial"/>
                <a:sym typeface="Arial"/>
              </a:rPr>
              <a:t>The principle of building quality in says that software issues should be solved immediately, not later on</a:t>
            </a:r>
            <a:endParaRPr sz="1900">
              <a:latin typeface="Arial"/>
              <a:ea typeface="Arial"/>
              <a:cs typeface="Arial"/>
              <a:sym typeface="Arial"/>
            </a:endParaRPr>
          </a:p>
          <a:p>
            <a:pPr indent="0" lvl="0" marL="0" rtl="0" algn="ctr">
              <a:lnSpc>
                <a:spcPct val="150000"/>
              </a:lnSpc>
              <a:spcBef>
                <a:spcPts val="0"/>
              </a:spcBef>
              <a:spcAft>
                <a:spcPts val="0"/>
              </a:spcAft>
              <a:buNone/>
            </a:pPr>
            <a:r>
              <a:t/>
            </a:r>
            <a:endParaRPr sz="1050">
              <a:latin typeface="Arial"/>
              <a:ea typeface="Arial"/>
              <a:cs typeface="Arial"/>
              <a:sym typeface="Arial"/>
            </a:endParaRPr>
          </a:p>
          <a:p>
            <a:pPr indent="0" lvl="0" marL="0" rtl="0" algn="l">
              <a:lnSpc>
                <a:spcPct val="150000"/>
              </a:lnSpc>
              <a:spcBef>
                <a:spcPts val="0"/>
              </a:spcBef>
              <a:spcAft>
                <a:spcPts val="0"/>
              </a:spcAft>
              <a:buNone/>
            </a:pPr>
            <a:r>
              <a:rPr lang="en-GB" sz="100">
                <a:latin typeface="Arial"/>
                <a:ea typeface="Arial"/>
                <a:cs typeface="Arial"/>
                <a:sym typeface="Arial"/>
              </a:rPr>
              <a:t> </a:t>
            </a:r>
            <a:endParaRPr sz="100">
              <a:latin typeface="Roboto"/>
              <a:ea typeface="Roboto"/>
              <a:cs typeface="Roboto"/>
              <a:sym typeface="Roboto"/>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Checking product quality after each step</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Introducing pair programming to identify errors early on</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Practicing test-driven development</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Automating testing to streamline the process</a:t>
            </a:r>
            <a:endParaRPr sz="1600">
              <a:latin typeface="Arial"/>
              <a:ea typeface="Arial"/>
              <a:cs typeface="Arial"/>
              <a:sym typeface="Arial"/>
            </a:endParaRPr>
          </a:p>
          <a:p>
            <a:pPr indent="0" lvl="0" marL="457200" rtl="0" algn="l">
              <a:spcBef>
                <a:spcPts val="1200"/>
              </a:spcBef>
              <a:spcAft>
                <a:spcPts val="0"/>
              </a:spcAft>
              <a:buNone/>
            </a:pPr>
            <a:r>
              <a:t/>
            </a:r>
            <a:endParaRPr b="1" sz="100">
              <a:latin typeface="Arial"/>
              <a:ea typeface="Arial"/>
              <a:cs typeface="Arial"/>
              <a:sym typeface="Arial"/>
            </a:endParaRPr>
          </a:p>
          <a:p>
            <a:pPr indent="0" lvl="0" marL="0" rtl="0" algn="l">
              <a:spcBef>
                <a:spcPts val="1200"/>
              </a:spcBef>
              <a:spcAft>
                <a:spcPts val="1200"/>
              </a:spcAft>
              <a:buNone/>
            </a:pPr>
            <a:r>
              <a:t/>
            </a:r>
            <a:endParaRPr sz="100"/>
          </a:p>
        </p:txBody>
      </p:sp>
      <p:cxnSp>
        <p:nvCxnSpPr>
          <p:cNvPr id="232" name="Google Shape;232;p27"/>
          <p:cNvCxnSpPr/>
          <p:nvPr/>
        </p:nvCxnSpPr>
        <p:spPr>
          <a:xfrm rot="10800000">
            <a:off x="3415450" y="2111850"/>
            <a:ext cx="2021100" cy="102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7"/>
          <p:cNvCxnSpPr/>
          <p:nvPr/>
        </p:nvCxnSpPr>
        <p:spPr>
          <a:xfrm rot="10800000">
            <a:off x="1343825" y="1452125"/>
            <a:ext cx="5224500" cy="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latin typeface="Arial"/>
                <a:ea typeface="Arial"/>
                <a:cs typeface="Arial"/>
                <a:sym typeface="Arial"/>
              </a:rPr>
              <a:t>Principles of Lean Software Development</a:t>
            </a:r>
            <a:endParaRPr b="1" sz="2200">
              <a:latin typeface="Arial"/>
              <a:ea typeface="Arial"/>
              <a:cs typeface="Arial"/>
              <a:sym typeface="Arial"/>
            </a:endParaRPr>
          </a:p>
          <a:p>
            <a:pPr indent="0" lvl="0" marL="0" rtl="0" algn="l">
              <a:lnSpc>
                <a:spcPct val="150000"/>
              </a:lnSpc>
              <a:spcBef>
                <a:spcPts val="0"/>
              </a:spcBef>
              <a:spcAft>
                <a:spcPts val="0"/>
              </a:spcAft>
              <a:buNone/>
            </a:pPr>
            <a:r>
              <a:rPr b="1" lang="en-GB" sz="2200">
                <a:latin typeface="Arial"/>
                <a:ea typeface="Arial"/>
                <a:cs typeface="Arial"/>
                <a:sym typeface="Arial"/>
              </a:rPr>
              <a:t>cont’d</a:t>
            </a:r>
            <a:endParaRPr b="1" sz="2200">
              <a:latin typeface="Arial"/>
              <a:ea typeface="Arial"/>
              <a:cs typeface="Arial"/>
              <a:sym typeface="Arial"/>
            </a:endParaRPr>
          </a:p>
          <a:p>
            <a:pPr indent="0" lvl="0" marL="0" rtl="0" algn="l">
              <a:spcBef>
                <a:spcPts val="0"/>
              </a:spcBef>
              <a:spcAft>
                <a:spcPts val="0"/>
              </a:spcAft>
              <a:buNone/>
            </a:pPr>
            <a:r>
              <a:t/>
            </a:r>
            <a:endParaRPr/>
          </a:p>
        </p:txBody>
      </p:sp>
      <p:sp>
        <p:nvSpPr>
          <p:cNvPr id="239" name="Google Shape;239;p28"/>
          <p:cNvSpPr txBox="1"/>
          <p:nvPr>
            <p:ph idx="1" type="body"/>
          </p:nvPr>
        </p:nvSpPr>
        <p:spPr>
          <a:xfrm>
            <a:off x="773525" y="1164325"/>
            <a:ext cx="7825800" cy="3537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latin typeface="Roboto"/>
                <a:ea typeface="Roboto"/>
                <a:cs typeface="Roboto"/>
                <a:sym typeface="Roboto"/>
              </a:rPr>
              <a:t>                                  </a:t>
            </a:r>
            <a:r>
              <a:rPr b="1" lang="en-GB" sz="2505">
                <a:latin typeface="Roboto"/>
                <a:ea typeface="Roboto"/>
                <a:cs typeface="Roboto"/>
                <a:sym typeface="Roboto"/>
              </a:rPr>
              <a:t>   </a:t>
            </a:r>
            <a:r>
              <a:rPr b="1" lang="en-GB" sz="1700">
                <a:latin typeface="Arial"/>
                <a:ea typeface="Arial"/>
                <a:cs typeface="Arial"/>
                <a:sym typeface="Arial"/>
              </a:rPr>
              <a:t>7 - </a:t>
            </a:r>
            <a:r>
              <a:rPr b="1" lang="en-GB" sz="1700">
                <a:latin typeface="Arial"/>
                <a:ea typeface="Arial"/>
                <a:cs typeface="Arial"/>
                <a:sym typeface="Arial"/>
              </a:rPr>
              <a:t>Optimize the Whole</a:t>
            </a:r>
            <a:r>
              <a:rPr lang="en-GB" sz="4750">
                <a:latin typeface="Arial"/>
                <a:ea typeface="Arial"/>
                <a:cs typeface="Arial"/>
                <a:sym typeface="Arial"/>
              </a:rPr>
              <a:t> </a:t>
            </a:r>
            <a:endParaRPr sz="3150"/>
          </a:p>
          <a:p>
            <a:pPr indent="-330200" lvl="0" marL="457200" rtl="0" algn="l">
              <a:lnSpc>
                <a:spcPct val="150000"/>
              </a:lnSpc>
              <a:spcBef>
                <a:spcPts val="0"/>
              </a:spcBef>
              <a:spcAft>
                <a:spcPts val="0"/>
              </a:spcAft>
              <a:buSzPts val="1600"/>
              <a:buChar char="●"/>
            </a:pPr>
            <a:r>
              <a:rPr lang="en-GB" sz="1600"/>
              <a:t>Ensuring that all team members have a good understanding of the product they’re building, the strategy behind  it, and the related development process</a:t>
            </a:r>
            <a:endParaRPr sz="1600"/>
          </a:p>
          <a:p>
            <a:pPr indent="-330200" lvl="0" marL="457200" rtl="0" algn="l">
              <a:lnSpc>
                <a:spcPct val="150000"/>
              </a:lnSpc>
              <a:spcBef>
                <a:spcPts val="0"/>
              </a:spcBef>
              <a:spcAft>
                <a:spcPts val="0"/>
              </a:spcAft>
              <a:buSzPts val="1600"/>
              <a:buChar char="●"/>
            </a:pPr>
            <a:r>
              <a:rPr lang="en-GB" sz="1600"/>
              <a:t>Optimizing the entire value stream, not separate system functions</a:t>
            </a:r>
            <a:endParaRPr sz="1600"/>
          </a:p>
          <a:p>
            <a:pPr indent="-330200" lvl="0" marL="457200" rtl="0" algn="l">
              <a:lnSpc>
                <a:spcPct val="200000"/>
              </a:lnSpc>
              <a:spcBef>
                <a:spcPts val="0"/>
              </a:spcBef>
              <a:spcAft>
                <a:spcPts val="0"/>
              </a:spcAft>
              <a:buSzPts val="1600"/>
              <a:buChar char="●"/>
            </a:pPr>
            <a:r>
              <a:rPr lang="en-GB" sz="1600"/>
              <a:t>Ensuring effective and borderless communication within the team</a:t>
            </a:r>
            <a:endParaRPr b="1" sz="1800"/>
          </a:p>
          <a:p>
            <a:pPr indent="0" lvl="0" marL="0" rtl="0" algn="ctr">
              <a:lnSpc>
                <a:spcPct val="200000"/>
              </a:lnSpc>
              <a:spcBef>
                <a:spcPts val="1200"/>
              </a:spcBef>
              <a:spcAft>
                <a:spcPts val="0"/>
              </a:spcAft>
              <a:buNone/>
            </a:pPr>
            <a:r>
              <a:rPr b="1" lang="en-GB" sz="1800"/>
              <a:t>By following this principle, you will also bond your team and strengthen its commitment to the project.</a:t>
            </a:r>
            <a:endParaRPr b="1" sz="1800"/>
          </a:p>
          <a:p>
            <a:pPr indent="0" lvl="0" marL="457200" rtl="0" algn="l">
              <a:spcBef>
                <a:spcPts val="1200"/>
              </a:spcBef>
              <a:spcAft>
                <a:spcPts val="0"/>
              </a:spcAft>
              <a:buNone/>
            </a:pPr>
            <a:r>
              <a:t/>
            </a:r>
            <a:endParaRPr b="1" sz="1200">
              <a:latin typeface="Arial"/>
              <a:ea typeface="Arial"/>
              <a:cs typeface="Arial"/>
              <a:sym typeface="Arial"/>
            </a:endParaRPr>
          </a:p>
          <a:p>
            <a:pPr indent="0" lvl="0" marL="457200" rtl="0" algn="l">
              <a:spcBef>
                <a:spcPts val="1200"/>
              </a:spcBef>
              <a:spcAft>
                <a:spcPts val="0"/>
              </a:spcAft>
              <a:buNone/>
            </a:pPr>
            <a:r>
              <a:t/>
            </a:r>
            <a:endParaRPr b="1" sz="1200">
              <a:latin typeface="Arial"/>
              <a:ea typeface="Arial"/>
              <a:cs typeface="Arial"/>
              <a:sym typeface="Arial"/>
            </a:endParaRPr>
          </a:p>
          <a:p>
            <a:pPr indent="0" lvl="0" marL="0" rtl="0" algn="l">
              <a:spcBef>
                <a:spcPts val="1200"/>
              </a:spcBef>
              <a:spcAft>
                <a:spcPts val="1200"/>
              </a:spcAft>
              <a:buNone/>
            </a:pPr>
            <a:r>
              <a:t/>
            </a:r>
            <a:endParaRPr/>
          </a:p>
        </p:txBody>
      </p:sp>
      <p:cxnSp>
        <p:nvCxnSpPr>
          <p:cNvPr id="240" name="Google Shape;240;p28"/>
          <p:cNvCxnSpPr/>
          <p:nvPr/>
        </p:nvCxnSpPr>
        <p:spPr>
          <a:xfrm>
            <a:off x="1384400" y="1313675"/>
            <a:ext cx="5082900" cy="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28"/>
          <p:cNvCxnSpPr/>
          <p:nvPr/>
        </p:nvCxnSpPr>
        <p:spPr>
          <a:xfrm>
            <a:off x="2809225" y="1990700"/>
            <a:ext cx="26982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Lean Tools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1297500" y="5414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Lean Agile Tools  </a:t>
            </a:r>
            <a:endParaRPr/>
          </a:p>
        </p:txBody>
      </p:sp>
      <p:sp>
        <p:nvSpPr>
          <p:cNvPr id="252" name="Google Shape;252;p30"/>
          <p:cNvSpPr txBox="1"/>
          <p:nvPr>
            <p:ph idx="1" type="body"/>
          </p:nvPr>
        </p:nvSpPr>
        <p:spPr>
          <a:xfrm>
            <a:off x="1297500" y="1517525"/>
            <a:ext cx="4128000" cy="296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sz="1800"/>
              <a:t>Seeing Waste</a:t>
            </a:r>
            <a:endParaRPr sz="1800"/>
          </a:p>
          <a:p>
            <a:pPr indent="-342900" lvl="0" marL="457200" rtl="0" algn="l">
              <a:lnSpc>
                <a:spcPct val="150000"/>
              </a:lnSpc>
              <a:spcBef>
                <a:spcPts val="0"/>
              </a:spcBef>
              <a:spcAft>
                <a:spcPts val="0"/>
              </a:spcAft>
              <a:buSzPts val="1800"/>
              <a:buChar char="●"/>
            </a:pPr>
            <a:r>
              <a:rPr lang="en-GB" sz="1800"/>
              <a:t>Value Stream Mapping </a:t>
            </a:r>
            <a:endParaRPr sz="1800"/>
          </a:p>
          <a:p>
            <a:pPr indent="-342900" lvl="0" marL="457200" rtl="0" algn="l">
              <a:lnSpc>
                <a:spcPct val="150000"/>
              </a:lnSpc>
              <a:spcBef>
                <a:spcPts val="0"/>
              </a:spcBef>
              <a:spcAft>
                <a:spcPts val="0"/>
              </a:spcAft>
              <a:buSzPts val="1800"/>
              <a:buChar char="●"/>
            </a:pPr>
            <a:r>
              <a:rPr lang="en-GB" sz="1800"/>
              <a:t>Pull System </a:t>
            </a:r>
            <a:endParaRPr sz="1800"/>
          </a:p>
          <a:p>
            <a:pPr indent="-342900" lvl="0" marL="457200" rtl="0" algn="l">
              <a:lnSpc>
                <a:spcPct val="150000"/>
              </a:lnSpc>
              <a:spcBef>
                <a:spcPts val="0"/>
              </a:spcBef>
              <a:spcAft>
                <a:spcPts val="0"/>
              </a:spcAft>
              <a:buSzPts val="1800"/>
              <a:buChar char="●"/>
            </a:pPr>
            <a:r>
              <a:rPr lang="en-GB" sz="1800"/>
              <a:t>Cost Of Delay </a:t>
            </a:r>
            <a:endParaRPr sz="1800"/>
          </a:p>
          <a:p>
            <a:pPr indent="-342900" lvl="0" marL="457200" rtl="0" algn="l">
              <a:lnSpc>
                <a:spcPct val="150000"/>
              </a:lnSpc>
              <a:spcBef>
                <a:spcPts val="0"/>
              </a:spcBef>
              <a:spcAft>
                <a:spcPts val="0"/>
              </a:spcAft>
              <a:buSzPts val="1800"/>
              <a:buChar char="●"/>
            </a:pPr>
            <a:r>
              <a:rPr lang="en-GB" sz="1800"/>
              <a:t>Queuing Theory</a:t>
            </a:r>
            <a:endParaRPr sz="1800"/>
          </a:p>
          <a:p>
            <a:pPr indent="-342900" lvl="0" marL="457200" rtl="0" algn="l">
              <a:lnSpc>
                <a:spcPct val="150000"/>
              </a:lnSpc>
              <a:spcBef>
                <a:spcPts val="0"/>
              </a:spcBef>
              <a:spcAft>
                <a:spcPts val="0"/>
              </a:spcAft>
              <a:buSzPts val="1800"/>
              <a:buChar char="●"/>
            </a:pPr>
            <a:r>
              <a:rPr lang="en-GB" sz="1800"/>
              <a:t>Option Thinking  </a:t>
            </a:r>
            <a:endParaRPr sz="1200"/>
          </a:p>
        </p:txBody>
      </p:sp>
      <p:pic>
        <p:nvPicPr>
          <p:cNvPr id="253" name="Google Shape;253;p30"/>
          <p:cNvPicPr preferRelativeResize="0"/>
          <p:nvPr/>
        </p:nvPicPr>
        <p:blipFill>
          <a:blip r:embed="rId3">
            <a:alphaModFix/>
          </a:blip>
          <a:stretch>
            <a:fillRect/>
          </a:stretch>
        </p:blipFill>
        <p:spPr>
          <a:xfrm>
            <a:off x="6127075" y="1655051"/>
            <a:ext cx="2454375" cy="245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Lean Agile Tools </a:t>
            </a:r>
            <a:endParaRPr/>
          </a:p>
          <a:p>
            <a:pPr indent="0" lvl="0" marL="0" rtl="0" algn="l">
              <a:spcBef>
                <a:spcPts val="0"/>
              </a:spcBef>
              <a:spcAft>
                <a:spcPts val="0"/>
              </a:spcAft>
              <a:buNone/>
            </a:pPr>
            <a:r>
              <a:rPr lang="en-GB"/>
              <a:t> </a:t>
            </a:r>
            <a:r>
              <a:rPr lang="en-GB" sz="1388"/>
              <a:t>Cont’d</a:t>
            </a:r>
            <a:endParaRPr/>
          </a:p>
        </p:txBody>
      </p:sp>
      <p:sp>
        <p:nvSpPr>
          <p:cNvPr id="259" name="Google Shape;259;p31"/>
          <p:cNvSpPr txBox="1"/>
          <p:nvPr>
            <p:ph idx="1" type="body"/>
          </p:nvPr>
        </p:nvSpPr>
        <p:spPr>
          <a:xfrm>
            <a:off x="1297500" y="1517525"/>
            <a:ext cx="4906800" cy="296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sz="1800"/>
              <a:t>Perceived</a:t>
            </a:r>
            <a:r>
              <a:rPr lang="en-GB" sz="1800"/>
              <a:t>  &amp; </a:t>
            </a:r>
            <a:r>
              <a:rPr lang="en-GB" sz="1800"/>
              <a:t>Conceptual</a:t>
            </a:r>
            <a:r>
              <a:rPr lang="en-GB" sz="1800"/>
              <a:t> Integrity </a:t>
            </a:r>
            <a:endParaRPr sz="1800"/>
          </a:p>
          <a:p>
            <a:pPr indent="-342900" lvl="0" marL="457200" rtl="0" algn="l">
              <a:lnSpc>
                <a:spcPct val="150000"/>
              </a:lnSpc>
              <a:spcBef>
                <a:spcPts val="0"/>
              </a:spcBef>
              <a:spcAft>
                <a:spcPts val="0"/>
              </a:spcAft>
              <a:buSzPts val="1800"/>
              <a:buChar char="●"/>
            </a:pPr>
            <a:r>
              <a:rPr lang="en-GB" sz="1800"/>
              <a:t>Set Based Development </a:t>
            </a:r>
            <a:endParaRPr sz="1800"/>
          </a:p>
          <a:p>
            <a:pPr indent="-342900" lvl="0" marL="457200" rtl="0" algn="l">
              <a:lnSpc>
                <a:spcPct val="150000"/>
              </a:lnSpc>
              <a:spcBef>
                <a:spcPts val="0"/>
              </a:spcBef>
              <a:spcAft>
                <a:spcPts val="0"/>
              </a:spcAft>
              <a:buSzPts val="1800"/>
              <a:buChar char="●"/>
            </a:pPr>
            <a:r>
              <a:rPr lang="en-GB" sz="1800"/>
              <a:t>Focusing</a:t>
            </a:r>
            <a:r>
              <a:rPr lang="en-GB" sz="1800"/>
              <a:t>  On Delivering MMFS and MVPS</a:t>
            </a:r>
            <a:endParaRPr sz="1800"/>
          </a:p>
          <a:p>
            <a:pPr indent="0" lvl="0" marL="457200" rtl="0" algn="l">
              <a:lnSpc>
                <a:spcPct val="150000"/>
              </a:lnSpc>
              <a:spcBef>
                <a:spcPts val="1200"/>
              </a:spcBef>
              <a:spcAft>
                <a:spcPts val="0"/>
              </a:spcAft>
              <a:buNone/>
            </a:pPr>
            <a:r>
              <a:t/>
            </a:r>
            <a:endParaRPr sz="1900"/>
          </a:p>
          <a:p>
            <a:pPr indent="0" lvl="0" marL="0" rtl="0" algn="l">
              <a:lnSpc>
                <a:spcPct val="150000"/>
              </a:lnSpc>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743275" y="1997400"/>
            <a:ext cx="53844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latin typeface="Lato"/>
                <a:ea typeface="Lato"/>
                <a:cs typeface="Lato"/>
                <a:sym typeface="Lato"/>
              </a:rPr>
              <a:t>Lean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Introduction and History</a:t>
            </a:r>
            <a:endParaRPr b="1">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1216925" y="460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Seeing Waste Tool </a:t>
            </a:r>
            <a:endParaRPr/>
          </a:p>
        </p:txBody>
      </p:sp>
      <p:sp>
        <p:nvSpPr>
          <p:cNvPr id="265" name="Google Shape;265;p32"/>
          <p:cNvSpPr txBox="1"/>
          <p:nvPr>
            <p:ph idx="1" type="body"/>
          </p:nvPr>
        </p:nvSpPr>
        <p:spPr>
          <a:xfrm>
            <a:off x="1149775" y="1453675"/>
            <a:ext cx="4906800" cy="296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sz="1800"/>
              <a:t> This tool detects  wastes that everything that don’t  add value to the final product    </a:t>
            </a:r>
            <a:r>
              <a:rPr lang="en-GB" sz="1800"/>
              <a:t> </a:t>
            </a:r>
            <a:r>
              <a:rPr lang="en-GB" sz="1800"/>
              <a:t>and</a:t>
            </a:r>
            <a:r>
              <a:rPr lang="en-GB" sz="1800"/>
              <a:t>  remove them  from the process </a:t>
            </a:r>
            <a:endParaRPr sz="1800"/>
          </a:p>
          <a:p>
            <a:pPr indent="-342900" lvl="0" marL="457200" rtl="0" algn="l">
              <a:lnSpc>
                <a:spcPct val="150000"/>
              </a:lnSpc>
              <a:spcBef>
                <a:spcPts val="0"/>
              </a:spcBef>
              <a:spcAft>
                <a:spcPts val="0"/>
              </a:spcAft>
              <a:buSzPts val="1800"/>
              <a:buChar char="●"/>
            </a:pPr>
            <a:r>
              <a:rPr lang="en-GB" sz="1800"/>
              <a:t>This tool implement the Eliminate Waste Principle</a:t>
            </a:r>
            <a:endParaRPr sz="1800"/>
          </a:p>
          <a:p>
            <a:pPr indent="0" lvl="0" marL="457200" rtl="0" algn="l">
              <a:lnSpc>
                <a:spcPct val="150000"/>
              </a:lnSpc>
              <a:spcBef>
                <a:spcPts val="1200"/>
              </a:spcBef>
              <a:spcAft>
                <a:spcPts val="1200"/>
              </a:spcAft>
              <a:buNone/>
            </a:pPr>
            <a:r>
              <a:t/>
            </a:r>
            <a:endParaRPr/>
          </a:p>
        </p:txBody>
      </p:sp>
      <p:pic>
        <p:nvPicPr>
          <p:cNvPr id="266" name="Google Shape;266;p32"/>
          <p:cNvPicPr preferRelativeResize="0"/>
          <p:nvPr/>
        </p:nvPicPr>
        <p:blipFill>
          <a:blip r:embed="rId3">
            <a:alphaModFix/>
          </a:blip>
          <a:stretch>
            <a:fillRect/>
          </a:stretch>
        </p:blipFill>
        <p:spPr>
          <a:xfrm>
            <a:off x="6392275" y="1374999"/>
            <a:ext cx="2216026" cy="22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1136350" y="487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Value Stream Mapping</a:t>
            </a:r>
            <a:r>
              <a:rPr lang="en-GB"/>
              <a:t> Tool </a:t>
            </a:r>
            <a:endParaRPr/>
          </a:p>
        </p:txBody>
      </p:sp>
      <p:sp>
        <p:nvSpPr>
          <p:cNvPr id="272" name="Google Shape;272;p33"/>
          <p:cNvSpPr txBox="1"/>
          <p:nvPr>
            <p:ph idx="1" type="body"/>
          </p:nvPr>
        </p:nvSpPr>
        <p:spPr>
          <a:xfrm>
            <a:off x="1136350" y="1467100"/>
            <a:ext cx="6156000" cy="2961300"/>
          </a:xfrm>
          <a:prstGeom prst="rect">
            <a:avLst/>
          </a:prstGeom>
        </p:spPr>
        <p:txBody>
          <a:bodyPr anchorCtr="0" anchor="t" bIns="91425" lIns="91425" spcFirstLastPara="1" rIns="91425" wrap="square" tIns="91425">
            <a:normAutofit fontScale="85000" lnSpcReduction="10000"/>
          </a:bodyPr>
          <a:lstStyle/>
          <a:p>
            <a:pPr indent="-344646" lvl="0" marL="457200" marR="0" rtl="0" algn="l">
              <a:lnSpc>
                <a:spcPct val="150000"/>
              </a:lnSpc>
              <a:spcBef>
                <a:spcPts val="0"/>
              </a:spcBef>
              <a:spcAft>
                <a:spcPts val="0"/>
              </a:spcAft>
              <a:buSzPct val="100000"/>
              <a:buChar char="●"/>
            </a:pPr>
            <a:r>
              <a:rPr lang="en-GB" sz="2150"/>
              <a:t>it allows leaders and stakeholders to see where the flow of value delivery is slowing down </a:t>
            </a:r>
            <a:endParaRPr sz="2150"/>
          </a:p>
          <a:p>
            <a:pPr indent="-344646" lvl="0" marL="457200" marR="0" rtl="0" algn="l">
              <a:lnSpc>
                <a:spcPct val="150000"/>
              </a:lnSpc>
              <a:spcBef>
                <a:spcPts val="0"/>
              </a:spcBef>
              <a:spcAft>
                <a:spcPts val="0"/>
              </a:spcAft>
              <a:buSzPct val="100000"/>
              <a:buChar char="●"/>
            </a:pPr>
            <a:r>
              <a:rPr lang="en-GB" sz="2150"/>
              <a:t>exposes opportunities to create better alignment across teams. </a:t>
            </a:r>
            <a:endParaRPr sz="2150"/>
          </a:p>
          <a:p>
            <a:pPr indent="-344646" lvl="0" marL="457200" marR="0" rtl="0" algn="l">
              <a:lnSpc>
                <a:spcPct val="150000"/>
              </a:lnSpc>
              <a:spcBef>
                <a:spcPts val="0"/>
              </a:spcBef>
              <a:spcAft>
                <a:spcPts val="0"/>
              </a:spcAft>
              <a:buSzPct val="100000"/>
              <a:buChar char="●"/>
            </a:pPr>
            <a:r>
              <a:rPr lang="en-GB" sz="2150"/>
              <a:t>it’s one of those practices commonly exercised after everyone is acutely aware that flow is slow or stagnant</a:t>
            </a:r>
            <a:endParaRPr sz="2150"/>
          </a:p>
          <a:p>
            <a:pPr indent="0" lvl="0" marL="457200" rtl="0" algn="l">
              <a:lnSpc>
                <a:spcPct val="150000"/>
              </a:lnSpc>
              <a:spcBef>
                <a:spcPts val="1200"/>
              </a:spcBef>
              <a:spcAft>
                <a:spcPts val="1200"/>
              </a:spcAft>
              <a:buNone/>
            </a:pPr>
            <a:r>
              <a:t/>
            </a:r>
            <a:endParaRPr/>
          </a:p>
        </p:txBody>
      </p:sp>
      <p:pic>
        <p:nvPicPr>
          <p:cNvPr id="273" name="Google Shape;273;p33"/>
          <p:cNvPicPr preferRelativeResize="0"/>
          <p:nvPr/>
        </p:nvPicPr>
        <p:blipFill>
          <a:blip r:embed="rId3">
            <a:alphaModFix/>
          </a:blip>
          <a:stretch>
            <a:fillRect/>
          </a:stretch>
        </p:blipFill>
        <p:spPr>
          <a:xfrm>
            <a:off x="7171250" y="1680338"/>
            <a:ext cx="1782825" cy="178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p:nvPr/>
        </p:nvSpPr>
        <p:spPr>
          <a:xfrm>
            <a:off x="1629650" y="1466900"/>
            <a:ext cx="5936400" cy="2952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txBox="1"/>
          <p:nvPr>
            <p:ph type="title"/>
          </p:nvPr>
        </p:nvSpPr>
        <p:spPr>
          <a:xfrm>
            <a:off x="1136350" y="487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Value Stream Mapping Tool </a:t>
            </a:r>
            <a:endParaRPr/>
          </a:p>
        </p:txBody>
      </p:sp>
      <p:pic>
        <p:nvPicPr>
          <p:cNvPr id="280" name="Google Shape;280;p34"/>
          <p:cNvPicPr preferRelativeResize="0"/>
          <p:nvPr/>
        </p:nvPicPr>
        <p:blipFill>
          <a:blip r:embed="rId3">
            <a:alphaModFix/>
          </a:blip>
          <a:stretch>
            <a:fillRect/>
          </a:stretch>
        </p:blipFill>
        <p:spPr>
          <a:xfrm>
            <a:off x="1212050" y="1070775"/>
            <a:ext cx="6719900" cy="368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1216925" y="4609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Pull System Tool </a:t>
            </a:r>
            <a:endParaRPr/>
          </a:p>
          <a:p>
            <a:pPr indent="0" lvl="0" marL="0" rtl="0" algn="l">
              <a:spcBef>
                <a:spcPts val="0"/>
              </a:spcBef>
              <a:spcAft>
                <a:spcPts val="0"/>
              </a:spcAft>
              <a:buNone/>
            </a:pPr>
            <a:r>
              <a:rPr lang="en-GB"/>
              <a:t> </a:t>
            </a:r>
            <a:endParaRPr/>
          </a:p>
        </p:txBody>
      </p:sp>
      <p:sp>
        <p:nvSpPr>
          <p:cNvPr id="286" name="Google Shape;286;p35"/>
          <p:cNvSpPr txBox="1"/>
          <p:nvPr>
            <p:ph idx="1" type="body"/>
          </p:nvPr>
        </p:nvSpPr>
        <p:spPr>
          <a:xfrm>
            <a:off x="1216925" y="1279075"/>
            <a:ext cx="4906800" cy="2961300"/>
          </a:xfrm>
          <a:prstGeom prst="rect">
            <a:avLst/>
          </a:prstGeom>
        </p:spPr>
        <p:txBody>
          <a:bodyPr anchorCtr="0" anchor="t" bIns="91425" lIns="91425" spcFirstLastPara="1" rIns="91425" wrap="square" tIns="90000">
            <a:noAutofit/>
          </a:bodyPr>
          <a:lstStyle/>
          <a:p>
            <a:pPr indent="-349250" lvl="0" marL="457200" rtl="0" algn="l">
              <a:lnSpc>
                <a:spcPct val="150000"/>
              </a:lnSpc>
              <a:spcBef>
                <a:spcPts val="0"/>
              </a:spcBef>
              <a:spcAft>
                <a:spcPts val="0"/>
              </a:spcAft>
              <a:buSzPts val="1900"/>
              <a:buChar char="●"/>
            </a:pPr>
            <a:r>
              <a:rPr lang="en-GB" sz="1900"/>
              <a:t>A pull system is a Lean technique for </a:t>
            </a:r>
            <a:r>
              <a:rPr lang="en-GB" sz="1900"/>
              <a:t>r</a:t>
            </a:r>
            <a:r>
              <a:rPr lang="en-GB" sz="1900"/>
              <a:t>educing the waste of any process</a:t>
            </a:r>
            <a:endParaRPr sz="1900"/>
          </a:p>
          <a:p>
            <a:pPr indent="-349250" lvl="0" marL="457200" rtl="0" algn="l">
              <a:lnSpc>
                <a:spcPct val="150000"/>
              </a:lnSpc>
              <a:spcBef>
                <a:spcPts val="0"/>
              </a:spcBef>
              <a:spcAft>
                <a:spcPts val="0"/>
              </a:spcAft>
              <a:buSzPts val="1900"/>
              <a:buChar char="●"/>
            </a:pPr>
            <a:r>
              <a:rPr lang="en-GB" sz="1900"/>
              <a:t>pull system allows you to start new work only when there is customer demand for it.</a:t>
            </a:r>
            <a:endParaRPr sz="1900"/>
          </a:p>
          <a:p>
            <a:pPr indent="-349250" lvl="0" marL="457200" rtl="0" algn="l">
              <a:lnSpc>
                <a:spcPct val="150000"/>
              </a:lnSpc>
              <a:spcBef>
                <a:spcPts val="0"/>
              </a:spcBef>
              <a:spcAft>
                <a:spcPts val="0"/>
              </a:spcAft>
              <a:buSzPts val="1900"/>
              <a:buChar char="●"/>
            </a:pPr>
            <a:r>
              <a:rPr lang="en-GB" sz="1900"/>
              <a:t>This allows you to reduce overhead and optimize storage costs.</a:t>
            </a:r>
            <a:endParaRPr sz="1788"/>
          </a:p>
        </p:txBody>
      </p:sp>
      <p:pic>
        <p:nvPicPr>
          <p:cNvPr id="287" name="Google Shape;287;p35"/>
          <p:cNvPicPr preferRelativeResize="0"/>
          <p:nvPr/>
        </p:nvPicPr>
        <p:blipFill>
          <a:blip r:embed="rId3">
            <a:alphaModFix/>
          </a:blip>
          <a:stretch>
            <a:fillRect/>
          </a:stretch>
        </p:blipFill>
        <p:spPr>
          <a:xfrm>
            <a:off x="6329850" y="1392623"/>
            <a:ext cx="2358276" cy="2358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Pull System</a:t>
            </a:r>
            <a:r>
              <a:rPr lang="en-GB"/>
              <a:t> Tool </a:t>
            </a:r>
            <a:endParaRPr/>
          </a:p>
          <a:p>
            <a:pPr indent="0" lvl="0" marL="0" rtl="0" algn="l">
              <a:spcBef>
                <a:spcPts val="0"/>
              </a:spcBef>
              <a:spcAft>
                <a:spcPts val="0"/>
              </a:spcAft>
              <a:buNone/>
            </a:pPr>
            <a:r>
              <a:rPr lang="en-GB"/>
              <a:t> </a:t>
            </a:r>
            <a:endParaRPr/>
          </a:p>
        </p:txBody>
      </p:sp>
      <p:sp>
        <p:nvSpPr>
          <p:cNvPr id="293" name="Google Shape;293;p3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sz="1800"/>
          </a:p>
          <a:p>
            <a:pPr indent="0" lvl="0" marL="457200" rtl="0" algn="l">
              <a:lnSpc>
                <a:spcPct val="150000"/>
              </a:lnSpc>
              <a:spcBef>
                <a:spcPts val="1200"/>
              </a:spcBef>
              <a:spcAft>
                <a:spcPts val="1200"/>
              </a:spcAft>
              <a:buNone/>
            </a:pPr>
            <a:r>
              <a:t/>
            </a:r>
            <a:endParaRPr/>
          </a:p>
        </p:txBody>
      </p:sp>
      <p:pic>
        <p:nvPicPr>
          <p:cNvPr id="294" name="Google Shape;294;p36"/>
          <p:cNvPicPr preferRelativeResize="0"/>
          <p:nvPr/>
        </p:nvPicPr>
        <p:blipFill>
          <a:blip r:embed="rId3">
            <a:alphaModFix/>
          </a:blip>
          <a:stretch>
            <a:fillRect/>
          </a:stretch>
        </p:blipFill>
        <p:spPr>
          <a:xfrm>
            <a:off x="1730025" y="1247753"/>
            <a:ext cx="6173850" cy="323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1216925" y="4609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Cost Of Delay</a:t>
            </a:r>
            <a:r>
              <a:rPr lang="en-GB"/>
              <a:t> Tool </a:t>
            </a:r>
            <a:endParaRPr/>
          </a:p>
          <a:p>
            <a:pPr indent="0" lvl="0" marL="0" rtl="0" algn="l">
              <a:spcBef>
                <a:spcPts val="0"/>
              </a:spcBef>
              <a:spcAft>
                <a:spcPts val="0"/>
              </a:spcAft>
              <a:buNone/>
            </a:pPr>
            <a:r>
              <a:rPr lang="en-GB"/>
              <a:t> </a:t>
            </a:r>
            <a:endParaRPr/>
          </a:p>
        </p:txBody>
      </p:sp>
      <p:sp>
        <p:nvSpPr>
          <p:cNvPr id="300" name="Google Shape;300;p37"/>
          <p:cNvSpPr txBox="1"/>
          <p:nvPr>
            <p:ph idx="1" type="body"/>
          </p:nvPr>
        </p:nvSpPr>
        <p:spPr>
          <a:xfrm>
            <a:off x="1216925" y="1225325"/>
            <a:ext cx="5551500" cy="2961300"/>
          </a:xfrm>
          <a:prstGeom prst="rect">
            <a:avLst/>
          </a:prstGeom>
        </p:spPr>
        <p:txBody>
          <a:bodyPr anchorCtr="0" anchor="t" bIns="91425" lIns="91425" spcFirstLastPara="1" rIns="91425" wrap="square" tIns="90000">
            <a:noAutofit/>
          </a:bodyPr>
          <a:lstStyle/>
          <a:p>
            <a:pPr indent="-349250" lvl="0" marL="457200" rtl="0" algn="l">
              <a:lnSpc>
                <a:spcPct val="150000"/>
              </a:lnSpc>
              <a:spcBef>
                <a:spcPts val="0"/>
              </a:spcBef>
              <a:spcAft>
                <a:spcPts val="0"/>
              </a:spcAft>
              <a:buSzPts val="1900"/>
              <a:buChar char="●"/>
            </a:pPr>
            <a:r>
              <a:rPr lang="en-GB" sz="1900"/>
              <a:t>Cost of delay (CoD) is a key metric in lean management that represents the economic impact of a delay in project delivery. </a:t>
            </a:r>
            <a:endParaRPr sz="1900"/>
          </a:p>
          <a:p>
            <a:pPr indent="-349250" lvl="0" marL="457200" rtl="0" algn="l">
              <a:lnSpc>
                <a:spcPct val="150000"/>
              </a:lnSpc>
              <a:spcBef>
                <a:spcPts val="0"/>
              </a:spcBef>
              <a:spcAft>
                <a:spcPts val="0"/>
              </a:spcAft>
              <a:buSzPts val="1900"/>
              <a:buChar char="●"/>
            </a:pPr>
            <a:r>
              <a:rPr lang="en-GB" sz="1900"/>
              <a:t>the amount of money you will lose if you delay the release of a groundbreaking feature that will give you an advantage over the competition.</a:t>
            </a:r>
            <a:endParaRPr sz="1900"/>
          </a:p>
          <a:p>
            <a:pPr indent="0" lvl="0" marL="457200" rtl="0" algn="l">
              <a:lnSpc>
                <a:spcPct val="150000"/>
              </a:lnSpc>
              <a:spcBef>
                <a:spcPts val="1200"/>
              </a:spcBef>
              <a:spcAft>
                <a:spcPts val="1200"/>
              </a:spcAft>
              <a:buNone/>
            </a:pPr>
            <a:r>
              <a:t/>
            </a:r>
            <a:endParaRPr sz="1788"/>
          </a:p>
        </p:txBody>
      </p:sp>
      <p:pic>
        <p:nvPicPr>
          <p:cNvPr id="301" name="Google Shape;301;p37"/>
          <p:cNvPicPr preferRelativeResize="0"/>
          <p:nvPr/>
        </p:nvPicPr>
        <p:blipFill>
          <a:blip r:embed="rId3">
            <a:alphaModFix/>
          </a:blip>
          <a:stretch>
            <a:fillRect/>
          </a:stretch>
        </p:blipFill>
        <p:spPr>
          <a:xfrm>
            <a:off x="6768425" y="1594550"/>
            <a:ext cx="2070775" cy="2070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1270650" y="5146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Queuing Theory Tool </a:t>
            </a:r>
            <a:endParaRPr/>
          </a:p>
          <a:p>
            <a:pPr indent="0" lvl="0" marL="0" rtl="0" algn="l">
              <a:spcBef>
                <a:spcPts val="0"/>
              </a:spcBef>
              <a:spcAft>
                <a:spcPts val="0"/>
              </a:spcAft>
              <a:buNone/>
            </a:pPr>
            <a:r>
              <a:rPr lang="en-GB"/>
              <a:t> </a:t>
            </a:r>
            <a:endParaRPr/>
          </a:p>
        </p:txBody>
      </p:sp>
      <p:sp>
        <p:nvSpPr>
          <p:cNvPr id="307" name="Google Shape;307;p38"/>
          <p:cNvSpPr txBox="1"/>
          <p:nvPr>
            <p:ph idx="1" type="body"/>
          </p:nvPr>
        </p:nvSpPr>
        <p:spPr>
          <a:xfrm>
            <a:off x="1216925" y="1292475"/>
            <a:ext cx="5148600" cy="2961300"/>
          </a:xfrm>
          <a:prstGeom prst="rect">
            <a:avLst/>
          </a:prstGeom>
        </p:spPr>
        <p:txBody>
          <a:bodyPr anchorCtr="0" anchor="t" bIns="91425" lIns="91425" spcFirstLastPara="1" rIns="91425" wrap="square" tIns="90000">
            <a:noAutofit/>
          </a:bodyPr>
          <a:lstStyle/>
          <a:p>
            <a:pPr indent="-349250" lvl="0" marL="457200" rtl="0" algn="l">
              <a:lnSpc>
                <a:spcPct val="150000"/>
              </a:lnSpc>
              <a:spcBef>
                <a:spcPts val="0"/>
              </a:spcBef>
              <a:spcAft>
                <a:spcPts val="0"/>
              </a:spcAft>
              <a:buSzPts val="1900"/>
              <a:buChar char="●"/>
            </a:pPr>
            <a:r>
              <a:rPr lang="en-GB" sz="1900"/>
              <a:t>Queueing theory describes the statistical and theoretical behavior of queues. </a:t>
            </a:r>
            <a:endParaRPr sz="1900"/>
          </a:p>
          <a:p>
            <a:pPr indent="-349250" lvl="0" marL="457200" rtl="0" algn="l">
              <a:lnSpc>
                <a:spcPct val="150000"/>
              </a:lnSpc>
              <a:spcBef>
                <a:spcPts val="0"/>
              </a:spcBef>
              <a:spcAft>
                <a:spcPts val="0"/>
              </a:spcAft>
              <a:buSzPts val="1900"/>
              <a:buChar char="●"/>
            </a:pPr>
            <a:r>
              <a:rPr lang="en-GB" sz="1900"/>
              <a:t>In a queue system, there are two basic parts: work items and worker units. Worker units perform some work upon work items. </a:t>
            </a:r>
            <a:endParaRPr sz="1900"/>
          </a:p>
          <a:p>
            <a:pPr indent="0" lvl="0" marL="457200" rtl="0" algn="l">
              <a:lnSpc>
                <a:spcPct val="150000"/>
              </a:lnSpc>
              <a:spcBef>
                <a:spcPts val="1200"/>
              </a:spcBef>
              <a:spcAft>
                <a:spcPts val="0"/>
              </a:spcAft>
              <a:buNone/>
            </a:pPr>
            <a:r>
              <a:t/>
            </a:r>
            <a:endParaRPr sz="1900"/>
          </a:p>
          <a:p>
            <a:pPr indent="0" lvl="0" marL="457200" rtl="0" algn="l">
              <a:lnSpc>
                <a:spcPct val="150000"/>
              </a:lnSpc>
              <a:spcBef>
                <a:spcPts val="1200"/>
              </a:spcBef>
              <a:spcAft>
                <a:spcPts val="1200"/>
              </a:spcAft>
              <a:buNone/>
            </a:pPr>
            <a:r>
              <a:t/>
            </a:r>
            <a:endParaRPr sz="1788"/>
          </a:p>
        </p:txBody>
      </p:sp>
      <p:pic>
        <p:nvPicPr>
          <p:cNvPr id="308" name="Google Shape;308;p38"/>
          <p:cNvPicPr preferRelativeResize="0"/>
          <p:nvPr/>
        </p:nvPicPr>
        <p:blipFill>
          <a:blip r:embed="rId3">
            <a:alphaModFix/>
          </a:blip>
          <a:stretch>
            <a:fillRect/>
          </a:stretch>
        </p:blipFill>
        <p:spPr>
          <a:xfrm>
            <a:off x="6499825" y="1483925"/>
            <a:ext cx="2175651" cy="2175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270650" y="5683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Queuing Theory Tool</a:t>
            </a:r>
            <a:endParaRPr/>
          </a:p>
          <a:p>
            <a:pPr indent="0" lvl="0" marL="0" rtl="0" algn="l">
              <a:spcBef>
                <a:spcPts val="0"/>
              </a:spcBef>
              <a:spcAft>
                <a:spcPts val="0"/>
              </a:spcAft>
              <a:buNone/>
            </a:pPr>
            <a:r>
              <a:rPr lang="en-GB"/>
              <a:t> </a:t>
            </a:r>
            <a:r>
              <a:rPr lang="en-GB" sz="1388"/>
              <a:t>Cont’d</a:t>
            </a:r>
            <a:r>
              <a:rPr lang="en-GB"/>
              <a:t> </a:t>
            </a:r>
            <a:endParaRPr/>
          </a:p>
          <a:p>
            <a:pPr indent="0" lvl="0" marL="0" rtl="0" algn="l">
              <a:spcBef>
                <a:spcPts val="0"/>
              </a:spcBef>
              <a:spcAft>
                <a:spcPts val="0"/>
              </a:spcAft>
              <a:buNone/>
            </a:pPr>
            <a:r>
              <a:rPr lang="en-GB"/>
              <a:t> </a:t>
            </a:r>
            <a:endParaRPr/>
          </a:p>
        </p:txBody>
      </p:sp>
      <p:sp>
        <p:nvSpPr>
          <p:cNvPr id="314" name="Google Shape;314;p39"/>
          <p:cNvSpPr txBox="1"/>
          <p:nvPr>
            <p:ph idx="1" type="body"/>
          </p:nvPr>
        </p:nvSpPr>
        <p:spPr>
          <a:xfrm>
            <a:off x="1270650" y="1482450"/>
            <a:ext cx="5551500" cy="2961300"/>
          </a:xfrm>
          <a:prstGeom prst="rect">
            <a:avLst/>
          </a:prstGeom>
        </p:spPr>
        <p:txBody>
          <a:bodyPr anchorCtr="0" anchor="t" bIns="91425" lIns="91425" spcFirstLastPara="1" rIns="91425" wrap="square" tIns="90000">
            <a:noAutofit/>
          </a:bodyPr>
          <a:lstStyle/>
          <a:p>
            <a:pPr indent="-349250" lvl="0" marL="457200" rtl="0" algn="l">
              <a:lnSpc>
                <a:spcPct val="150000"/>
              </a:lnSpc>
              <a:spcBef>
                <a:spcPts val="0"/>
              </a:spcBef>
              <a:spcAft>
                <a:spcPts val="0"/>
              </a:spcAft>
              <a:buSzPts val="1900"/>
              <a:buChar char="●"/>
            </a:pPr>
            <a:r>
              <a:rPr lang="en-GB" sz="1900"/>
              <a:t>The streaming of work items through worker units composes a queueing system. </a:t>
            </a:r>
            <a:endParaRPr sz="1900"/>
          </a:p>
          <a:p>
            <a:pPr indent="-349250" lvl="0" marL="457200" rtl="0" algn="l">
              <a:lnSpc>
                <a:spcPct val="150000"/>
              </a:lnSpc>
              <a:spcBef>
                <a:spcPts val="0"/>
              </a:spcBef>
              <a:spcAft>
                <a:spcPts val="0"/>
              </a:spcAft>
              <a:buSzPts val="1900"/>
              <a:buChar char="●"/>
            </a:pPr>
            <a:r>
              <a:rPr lang="en-GB" sz="1900"/>
              <a:t>The time it takes for a work item to enter the system to exit the system is the process cycle time. </a:t>
            </a:r>
            <a:endParaRPr sz="1788"/>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Kanban model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What is Kanban</a:t>
            </a:r>
            <a:endParaRPr sz="1388"/>
          </a:p>
        </p:txBody>
      </p:sp>
      <p:sp>
        <p:nvSpPr>
          <p:cNvPr id="325" name="Google Shape;325;p41"/>
          <p:cNvSpPr txBox="1"/>
          <p:nvPr>
            <p:ph idx="1" type="body"/>
          </p:nvPr>
        </p:nvSpPr>
        <p:spPr>
          <a:xfrm>
            <a:off x="1297500" y="1128975"/>
            <a:ext cx="7038900" cy="39582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GB" sz="1900"/>
              <a:t>Kanban combines some of the Lean, and Agile values and principles</a:t>
            </a:r>
            <a:endParaRPr sz="1900"/>
          </a:p>
          <a:p>
            <a:pPr indent="-349250" lvl="0" marL="457200" rtl="0" algn="l">
              <a:lnSpc>
                <a:spcPct val="150000"/>
              </a:lnSpc>
              <a:spcBef>
                <a:spcPts val="0"/>
              </a:spcBef>
              <a:spcAft>
                <a:spcPts val="0"/>
              </a:spcAft>
              <a:buSzPts val="1900"/>
              <a:buChar char="●"/>
            </a:pPr>
            <a:r>
              <a:rPr lang="en-GB" sz="1900"/>
              <a:t>Kanban is a visual system for managing work as it moves through a process</a:t>
            </a:r>
            <a:endParaRPr sz="1900"/>
          </a:p>
          <a:p>
            <a:pPr indent="-349250" lvl="0" marL="457200" rtl="0" algn="l">
              <a:lnSpc>
                <a:spcPct val="150000"/>
              </a:lnSpc>
              <a:spcBef>
                <a:spcPts val="0"/>
              </a:spcBef>
              <a:spcAft>
                <a:spcPts val="0"/>
              </a:spcAft>
              <a:buSzPts val="1900"/>
              <a:buChar char="●"/>
            </a:pPr>
            <a:r>
              <a:rPr lang="en-GB" sz="1900"/>
              <a:t>Goals of Kanban:</a:t>
            </a:r>
            <a:endParaRPr sz="1900"/>
          </a:p>
          <a:p>
            <a:pPr indent="-349250" lvl="1" marL="914400" rtl="0" algn="l">
              <a:lnSpc>
                <a:spcPct val="150000"/>
              </a:lnSpc>
              <a:spcBef>
                <a:spcPts val="0"/>
              </a:spcBef>
              <a:spcAft>
                <a:spcPts val="0"/>
              </a:spcAft>
              <a:buSzPts val="1900"/>
              <a:buChar char="○"/>
            </a:pPr>
            <a:r>
              <a:rPr lang="en-GB" sz="1900"/>
              <a:t>Identify potential bottlenecks in the process</a:t>
            </a:r>
            <a:endParaRPr sz="1900"/>
          </a:p>
          <a:p>
            <a:pPr indent="-349250" lvl="1" marL="914400" rtl="0" algn="l">
              <a:lnSpc>
                <a:spcPct val="150000"/>
              </a:lnSpc>
              <a:spcBef>
                <a:spcPts val="0"/>
              </a:spcBef>
              <a:spcAft>
                <a:spcPts val="0"/>
              </a:spcAft>
              <a:buSzPts val="1900"/>
              <a:buChar char="○"/>
            </a:pPr>
            <a:r>
              <a:rPr lang="en-GB" sz="1900"/>
              <a:t>Cost-</a:t>
            </a:r>
            <a:r>
              <a:rPr lang="en-GB" sz="1900"/>
              <a:t>effectiveness</a:t>
            </a:r>
            <a:r>
              <a:rPr lang="en-GB" sz="1900"/>
              <a:t> at an optimal speed or throughput</a:t>
            </a:r>
            <a:endParaRPr sz="1900"/>
          </a:p>
          <a:p>
            <a:pPr indent="-349250" lvl="0" marL="457200" rtl="0" algn="l">
              <a:lnSpc>
                <a:spcPct val="150000"/>
              </a:lnSpc>
              <a:spcBef>
                <a:spcPts val="0"/>
              </a:spcBef>
              <a:spcAft>
                <a:spcPts val="0"/>
              </a:spcAft>
              <a:buSzPts val="1900"/>
              <a:buChar char="●"/>
            </a:pPr>
            <a:r>
              <a:rPr lang="en-GB" sz="1900"/>
              <a:t>A process to gradually improve any workflow: </a:t>
            </a:r>
            <a:endParaRPr sz="1900"/>
          </a:p>
          <a:p>
            <a:pPr indent="-298450" lvl="1" marL="914400" rtl="0" algn="l">
              <a:lnSpc>
                <a:spcPct val="150000"/>
              </a:lnSpc>
              <a:spcBef>
                <a:spcPts val="0"/>
              </a:spcBef>
              <a:spcAft>
                <a:spcPts val="0"/>
              </a:spcAft>
              <a:buClr>
                <a:schemeClr val="accent4"/>
              </a:buClr>
              <a:buSzPts val="1100"/>
              <a:buChar char="○"/>
            </a:pPr>
            <a:r>
              <a:rPr lang="en-GB">
                <a:solidFill>
                  <a:schemeClr val="accent4"/>
                </a:solidFill>
              </a:rPr>
              <a:t>software development, IT/ Ops, Staffing, Recruitment, Marketing and Sales, Procurement etc.</a:t>
            </a:r>
            <a:endParaRPr>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5645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What is Lean ?</a:t>
            </a:r>
            <a:endParaRPr b="1"/>
          </a:p>
        </p:txBody>
      </p:sp>
      <p:sp>
        <p:nvSpPr>
          <p:cNvPr id="146" name="Google Shape;146;p15"/>
          <p:cNvSpPr txBox="1"/>
          <p:nvPr>
            <p:ph idx="1" type="body"/>
          </p:nvPr>
        </p:nvSpPr>
        <p:spPr>
          <a:xfrm>
            <a:off x="1518300" y="1698750"/>
            <a:ext cx="6107400" cy="2689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GB" sz="1900"/>
              <a:t>is a way of thinking about creating needed value with fewer resources and less waste. And lean is a practice consisting of continuous experimentation to achieve perfect value with zero waste. Lean thinking and practice occur together.</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a:t>What is Kanban</a:t>
            </a:r>
            <a:endParaRPr/>
          </a:p>
          <a:p>
            <a:pPr indent="0" lvl="0" marL="0" rtl="0" algn="l">
              <a:spcBef>
                <a:spcPts val="0"/>
              </a:spcBef>
              <a:spcAft>
                <a:spcPts val="0"/>
              </a:spcAft>
              <a:buNone/>
            </a:pPr>
            <a:r>
              <a:rPr lang="en-GB" sz="1588"/>
              <a:t>cont’d</a:t>
            </a:r>
            <a:endParaRPr/>
          </a:p>
        </p:txBody>
      </p:sp>
      <p:pic>
        <p:nvPicPr>
          <p:cNvPr id="331" name="Google Shape;331;p42"/>
          <p:cNvPicPr preferRelativeResize="0"/>
          <p:nvPr/>
        </p:nvPicPr>
        <p:blipFill>
          <a:blip r:embed="rId3">
            <a:alphaModFix/>
          </a:blip>
          <a:stretch>
            <a:fillRect/>
          </a:stretch>
        </p:blipFill>
        <p:spPr>
          <a:xfrm>
            <a:off x="152400" y="1581025"/>
            <a:ext cx="8839200" cy="3175945"/>
          </a:xfrm>
          <a:prstGeom prst="rect">
            <a:avLst/>
          </a:prstGeom>
          <a:noFill/>
          <a:ln>
            <a:noFill/>
          </a:ln>
        </p:spPr>
      </p:pic>
      <p:sp>
        <p:nvSpPr>
          <p:cNvPr id="332" name="Google Shape;332;p42"/>
          <p:cNvSpPr txBox="1"/>
          <p:nvPr/>
        </p:nvSpPr>
        <p:spPr>
          <a:xfrm>
            <a:off x="4404850" y="4429875"/>
            <a:ext cx="33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Fixed Date,		High priority,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Ka</a:t>
            </a:r>
            <a:r>
              <a:rPr lang="en-GB"/>
              <a:t>nban metrics</a:t>
            </a:r>
            <a:endParaRPr sz="1388"/>
          </a:p>
        </p:txBody>
      </p:sp>
      <p:pic>
        <p:nvPicPr>
          <p:cNvPr id="338" name="Google Shape;338;p43"/>
          <p:cNvPicPr preferRelativeResize="0"/>
          <p:nvPr/>
        </p:nvPicPr>
        <p:blipFill rotWithShape="1">
          <a:blip r:embed="rId3">
            <a:alphaModFix/>
          </a:blip>
          <a:srcRect b="8469" l="2246" r="4155" t="3579"/>
          <a:stretch/>
        </p:blipFill>
        <p:spPr>
          <a:xfrm>
            <a:off x="855600" y="962800"/>
            <a:ext cx="7432776" cy="4180700"/>
          </a:xfrm>
          <a:prstGeom prst="rect">
            <a:avLst/>
          </a:prstGeom>
          <a:noFill/>
          <a:ln>
            <a:noFill/>
          </a:ln>
        </p:spPr>
      </p:pic>
      <p:pic>
        <p:nvPicPr>
          <p:cNvPr id="339" name="Google Shape;339;p43"/>
          <p:cNvPicPr preferRelativeResize="0"/>
          <p:nvPr/>
        </p:nvPicPr>
        <p:blipFill rotWithShape="1">
          <a:blip r:embed="rId4">
            <a:alphaModFix/>
          </a:blip>
          <a:srcRect b="39590" l="61386" r="18929" t="23923"/>
          <a:stretch/>
        </p:blipFill>
        <p:spPr>
          <a:xfrm>
            <a:off x="5531600" y="1873750"/>
            <a:ext cx="1554524" cy="178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a:t>Kanban metrics</a:t>
            </a:r>
            <a:endParaRPr/>
          </a:p>
          <a:p>
            <a:pPr indent="0" lvl="0" marL="0" rtl="0" algn="l">
              <a:spcBef>
                <a:spcPts val="0"/>
              </a:spcBef>
              <a:spcAft>
                <a:spcPts val="0"/>
              </a:spcAft>
              <a:buNone/>
            </a:pPr>
            <a:r>
              <a:rPr lang="en-GB" sz="1588"/>
              <a:t>cont’d</a:t>
            </a:r>
            <a:endParaRPr/>
          </a:p>
        </p:txBody>
      </p:sp>
      <p:sp>
        <p:nvSpPr>
          <p:cNvPr id="345" name="Google Shape;345;p44"/>
          <p:cNvSpPr txBox="1"/>
          <p:nvPr>
            <p:ph idx="1" type="body"/>
          </p:nvPr>
        </p:nvSpPr>
        <p:spPr>
          <a:xfrm>
            <a:off x="766800" y="1446025"/>
            <a:ext cx="7610400" cy="38199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b="1" lang="en-GB" sz="1900">
                <a:solidFill>
                  <a:schemeClr val="accent4"/>
                </a:solidFill>
              </a:rPr>
              <a:t>Lead time</a:t>
            </a:r>
            <a:r>
              <a:rPr lang="en-GB" sz="1900"/>
              <a:t>: Time between a request being made and a task being released</a:t>
            </a:r>
            <a:endParaRPr sz="1900"/>
          </a:p>
          <a:p>
            <a:pPr indent="-349250" lvl="0" marL="457200" rtl="0" algn="l">
              <a:lnSpc>
                <a:spcPct val="150000"/>
              </a:lnSpc>
              <a:spcBef>
                <a:spcPts val="0"/>
              </a:spcBef>
              <a:spcAft>
                <a:spcPts val="0"/>
              </a:spcAft>
              <a:buSzPts val="1900"/>
              <a:buChar char="●"/>
            </a:pPr>
            <a:r>
              <a:rPr b="1" lang="en-GB" sz="1900">
                <a:solidFill>
                  <a:schemeClr val="accent4"/>
                </a:solidFill>
              </a:rPr>
              <a:t>Cycle time</a:t>
            </a:r>
            <a:r>
              <a:rPr lang="en-GB" sz="1900"/>
              <a:t>: Time between starting working on a task and releasing the task</a:t>
            </a:r>
            <a:endParaRPr sz="1900"/>
          </a:p>
          <a:p>
            <a:pPr indent="-349250" lvl="0" marL="457200" rtl="0" algn="l">
              <a:lnSpc>
                <a:spcPct val="150000"/>
              </a:lnSpc>
              <a:spcBef>
                <a:spcPts val="0"/>
              </a:spcBef>
              <a:spcAft>
                <a:spcPts val="0"/>
              </a:spcAft>
              <a:buSzPts val="1900"/>
              <a:buChar char="●"/>
            </a:pPr>
            <a:r>
              <a:rPr b="1" lang="en-GB" sz="1900">
                <a:solidFill>
                  <a:schemeClr val="accent4"/>
                </a:solidFill>
              </a:rPr>
              <a:t>Work-in-Progress (WIP)</a:t>
            </a:r>
            <a:r>
              <a:rPr lang="en-GB" sz="1900"/>
              <a:t>: measured along the vertical axis. Reducing</a:t>
            </a:r>
            <a:r>
              <a:rPr lang="en-GB" sz="1900">
                <a:highlight>
                  <a:srgbClr val="666666"/>
                </a:highlight>
              </a:rPr>
              <a:t> </a:t>
            </a:r>
            <a:r>
              <a:rPr b="1" lang="en-GB" sz="1900">
                <a:highlight>
                  <a:srgbClr val="666666"/>
                </a:highlight>
              </a:rPr>
              <a:t>WIP </a:t>
            </a:r>
            <a:r>
              <a:rPr lang="en-GB" sz="1900"/>
              <a:t>and balancing</a:t>
            </a:r>
            <a:r>
              <a:rPr lang="en-GB" sz="1900">
                <a:highlight>
                  <a:srgbClr val="666666"/>
                </a:highlight>
              </a:rPr>
              <a:t> </a:t>
            </a:r>
            <a:r>
              <a:rPr b="1" lang="en-GB" sz="1900">
                <a:highlight>
                  <a:srgbClr val="666666"/>
                </a:highlight>
              </a:rPr>
              <a:t>WIP limits </a:t>
            </a:r>
            <a:r>
              <a:rPr lang="en-GB" sz="1900"/>
              <a:t>results in a smooth flow </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a:t>Kanban metrics</a:t>
            </a:r>
            <a:endParaRPr/>
          </a:p>
          <a:p>
            <a:pPr indent="0" lvl="0" marL="0" rtl="0" algn="l">
              <a:spcBef>
                <a:spcPts val="0"/>
              </a:spcBef>
              <a:spcAft>
                <a:spcPts val="0"/>
              </a:spcAft>
              <a:buNone/>
            </a:pPr>
            <a:r>
              <a:rPr lang="en-GB" sz="1588"/>
              <a:t>cont’d</a:t>
            </a:r>
            <a:endParaRPr/>
          </a:p>
        </p:txBody>
      </p:sp>
      <p:pic>
        <p:nvPicPr>
          <p:cNvPr id="351" name="Google Shape;351;p45"/>
          <p:cNvPicPr preferRelativeResize="0"/>
          <p:nvPr/>
        </p:nvPicPr>
        <p:blipFill rotWithShape="1">
          <a:blip r:embed="rId3">
            <a:alphaModFix/>
          </a:blip>
          <a:srcRect b="2596" l="6437" r="6096" t="8165"/>
          <a:stretch/>
        </p:blipFill>
        <p:spPr>
          <a:xfrm>
            <a:off x="768025" y="1373000"/>
            <a:ext cx="7607950" cy="3881100"/>
          </a:xfrm>
          <a:prstGeom prst="rect">
            <a:avLst/>
          </a:prstGeom>
          <a:noFill/>
          <a:ln>
            <a:noFill/>
          </a:ln>
        </p:spPr>
      </p:pic>
      <p:sp>
        <p:nvSpPr>
          <p:cNvPr id="352" name="Google Shape;352;p45"/>
          <p:cNvSpPr/>
          <p:nvPr/>
        </p:nvSpPr>
        <p:spPr>
          <a:xfrm>
            <a:off x="1248300" y="2004175"/>
            <a:ext cx="4040157" cy="567568"/>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accent1"/>
                </a:solidFill>
                <a:latin typeface="Arial"/>
              </a:rPr>
              <a:t>Avg. Lead Time?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a:t>Kanban metrics</a:t>
            </a:r>
            <a:endParaRPr/>
          </a:p>
          <a:p>
            <a:pPr indent="0" lvl="0" marL="0" rtl="0" algn="l">
              <a:spcBef>
                <a:spcPts val="0"/>
              </a:spcBef>
              <a:spcAft>
                <a:spcPts val="0"/>
              </a:spcAft>
              <a:buNone/>
            </a:pPr>
            <a:r>
              <a:rPr lang="en-GB" sz="1588"/>
              <a:t>cont’d</a:t>
            </a:r>
            <a:endParaRPr/>
          </a:p>
        </p:txBody>
      </p:sp>
      <p:sp>
        <p:nvSpPr>
          <p:cNvPr id="358" name="Google Shape;358;p46"/>
          <p:cNvSpPr txBox="1"/>
          <p:nvPr>
            <p:ph idx="1" type="body"/>
          </p:nvPr>
        </p:nvSpPr>
        <p:spPr>
          <a:xfrm>
            <a:off x="766800" y="1446025"/>
            <a:ext cx="7610400" cy="38199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b="1" lang="en-GB" sz="1900">
                <a:solidFill>
                  <a:schemeClr val="accent4"/>
                </a:solidFill>
              </a:rPr>
              <a:t>Process Bottlenecks</a:t>
            </a:r>
            <a:r>
              <a:rPr lang="en-GB" sz="1900"/>
              <a:t>: Increasing thickness of an individual band indicates a bottleneck in that stage of the workflow.</a:t>
            </a:r>
            <a:endParaRPr sz="1900"/>
          </a:p>
          <a:p>
            <a:pPr indent="-349250" lvl="1" marL="914400" rtl="0" algn="l">
              <a:lnSpc>
                <a:spcPct val="150000"/>
              </a:lnSpc>
              <a:spcBef>
                <a:spcPts val="0"/>
              </a:spcBef>
              <a:spcAft>
                <a:spcPts val="0"/>
              </a:spcAft>
              <a:buSzPts val="1900"/>
              <a:buChar char="○"/>
            </a:pPr>
            <a:r>
              <a:rPr lang="en-GB" sz="1900"/>
              <a:t>Because of delays in that step</a:t>
            </a:r>
            <a:endParaRPr sz="1900"/>
          </a:p>
          <a:p>
            <a:pPr indent="-349250" lvl="1" marL="914400" rtl="0" algn="l">
              <a:lnSpc>
                <a:spcPct val="150000"/>
              </a:lnSpc>
              <a:spcBef>
                <a:spcPts val="0"/>
              </a:spcBef>
              <a:spcAft>
                <a:spcPts val="0"/>
              </a:spcAft>
              <a:buSzPts val="1900"/>
              <a:buChar char="○"/>
            </a:pPr>
            <a:r>
              <a:rPr lang="en-GB" sz="1900"/>
              <a:t>Or because of a hold up in the next step in the process</a:t>
            </a:r>
            <a:br>
              <a:rPr lang="en-GB" sz="1900"/>
            </a:br>
            <a:endParaRPr sz="1900"/>
          </a:p>
          <a:p>
            <a:pPr indent="-349250" lvl="0" marL="457200" rtl="0" algn="l">
              <a:lnSpc>
                <a:spcPct val="150000"/>
              </a:lnSpc>
              <a:spcBef>
                <a:spcPts val="0"/>
              </a:spcBef>
              <a:spcAft>
                <a:spcPts val="0"/>
              </a:spcAft>
              <a:buSzPts val="1900"/>
              <a:buChar char="●"/>
            </a:pPr>
            <a:r>
              <a:rPr b="1" lang="en-GB" sz="1900">
                <a:solidFill>
                  <a:schemeClr val="lt2"/>
                </a:solidFill>
              </a:rPr>
              <a:t>Kaizen discussion</a:t>
            </a:r>
            <a:r>
              <a:rPr lang="en-GB" sz="1900"/>
              <a:t>: within the team on how to resolve and to remove the bottleneck</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a:t>Kanban metrics</a:t>
            </a:r>
            <a:endParaRPr/>
          </a:p>
          <a:p>
            <a:pPr indent="0" lvl="0" marL="0" rtl="0" algn="l">
              <a:spcBef>
                <a:spcPts val="0"/>
              </a:spcBef>
              <a:spcAft>
                <a:spcPts val="0"/>
              </a:spcAft>
              <a:buNone/>
            </a:pPr>
            <a:r>
              <a:rPr lang="en-GB" sz="1588"/>
              <a:t>cont’d</a:t>
            </a:r>
            <a:endParaRPr/>
          </a:p>
        </p:txBody>
      </p:sp>
      <p:pic>
        <p:nvPicPr>
          <p:cNvPr id="364" name="Google Shape;364;p47"/>
          <p:cNvPicPr preferRelativeResize="0"/>
          <p:nvPr/>
        </p:nvPicPr>
        <p:blipFill>
          <a:blip r:embed="rId3">
            <a:alphaModFix/>
          </a:blip>
          <a:stretch>
            <a:fillRect/>
          </a:stretch>
        </p:blipFill>
        <p:spPr>
          <a:xfrm>
            <a:off x="902100" y="1397675"/>
            <a:ext cx="7339805" cy="368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Principles of Kanban</a:t>
            </a:r>
            <a:endParaRPr sz="1388"/>
          </a:p>
        </p:txBody>
      </p:sp>
      <p:sp>
        <p:nvSpPr>
          <p:cNvPr id="370" name="Google Shape;370;p48"/>
          <p:cNvSpPr txBox="1"/>
          <p:nvPr>
            <p:ph idx="1" type="body"/>
          </p:nvPr>
        </p:nvSpPr>
        <p:spPr>
          <a:xfrm>
            <a:off x="1297500" y="1307850"/>
            <a:ext cx="7038900" cy="3779400"/>
          </a:xfrm>
          <a:prstGeom prst="rect">
            <a:avLst/>
          </a:prstGeom>
        </p:spPr>
        <p:txBody>
          <a:bodyPr anchorCtr="0" anchor="t" bIns="91425" lIns="91425" spcFirstLastPara="1" rIns="91425" wrap="square" tIns="91425">
            <a:normAutofit/>
          </a:bodyPr>
          <a:lstStyle/>
          <a:p>
            <a:pPr indent="-349250" lvl="0" marL="457200" rtl="0" algn="l">
              <a:lnSpc>
                <a:spcPct val="200000"/>
              </a:lnSpc>
              <a:spcBef>
                <a:spcPts val="0"/>
              </a:spcBef>
              <a:spcAft>
                <a:spcPts val="0"/>
              </a:spcAft>
              <a:buSzPts val="1900"/>
              <a:buChar char="-"/>
            </a:pPr>
            <a:r>
              <a:rPr lang="en-GB" sz="1900"/>
              <a:t>Start with what you are doing now</a:t>
            </a:r>
            <a:endParaRPr sz="1900"/>
          </a:p>
          <a:p>
            <a:pPr indent="-349250" lvl="0" marL="457200" rtl="0" algn="l">
              <a:lnSpc>
                <a:spcPct val="200000"/>
              </a:lnSpc>
              <a:spcBef>
                <a:spcPts val="0"/>
              </a:spcBef>
              <a:spcAft>
                <a:spcPts val="0"/>
              </a:spcAft>
              <a:buSzPts val="1900"/>
              <a:buChar char="-"/>
            </a:pPr>
            <a:r>
              <a:rPr lang="en-GB" sz="1900"/>
              <a:t>Agree to pursue incremental, evolutionary change</a:t>
            </a:r>
            <a:endParaRPr sz="1900"/>
          </a:p>
          <a:p>
            <a:pPr indent="-349250" lvl="0" marL="457200" rtl="0" algn="l">
              <a:lnSpc>
                <a:spcPct val="200000"/>
              </a:lnSpc>
              <a:spcBef>
                <a:spcPts val="0"/>
              </a:spcBef>
              <a:spcAft>
                <a:spcPts val="0"/>
              </a:spcAft>
              <a:buSzPts val="1900"/>
              <a:buChar char="-"/>
            </a:pPr>
            <a:r>
              <a:rPr lang="en-GB" sz="1900"/>
              <a:t>Respect current roles, responsibilities and job-titles</a:t>
            </a:r>
            <a:endParaRPr sz="1900"/>
          </a:p>
          <a:p>
            <a:pPr indent="-349250" lvl="0" marL="457200" rtl="0" algn="l">
              <a:lnSpc>
                <a:spcPct val="200000"/>
              </a:lnSpc>
              <a:spcBef>
                <a:spcPts val="0"/>
              </a:spcBef>
              <a:spcAft>
                <a:spcPts val="0"/>
              </a:spcAft>
              <a:buSzPts val="1900"/>
              <a:buChar char="-"/>
            </a:pPr>
            <a:r>
              <a:rPr lang="en-GB" sz="1900"/>
              <a:t>Encourage acts of leadership at all levels</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t>Practices of Kanban</a:t>
            </a:r>
            <a:endParaRPr sz="1388"/>
          </a:p>
        </p:txBody>
      </p:sp>
      <p:sp>
        <p:nvSpPr>
          <p:cNvPr id="376" name="Google Shape;376;p49"/>
          <p:cNvSpPr txBox="1"/>
          <p:nvPr>
            <p:ph idx="1" type="body"/>
          </p:nvPr>
        </p:nvSpPr>
        <p:spPr>
          <a:xfrm>
            <a:off x="1297500" y="1307850"/>
            <a:ext cx="7038900" cy="3779400"/>
          </a:xfrm>
          <a:prstGeom prst="rect">
            <a:avLst/>
          </a:prstGeom>
        </p:spPr>
        <p:txBody>
          <a:bodyPr anchorCtr="0" anchor="t" bIns="91425" lIns="91425" spcFirstLastPara="1" rIns="91425" wrap="square" tIns="91425">
            <a:normAutofit/>
          </a:bodyPr>
          <a:lstStyle/>
          <a:p>
            <a:pPr indent="-349250" lvl="0" marL="457200" rtl="0" algn="l">
              <a:lnSpc>
                <a:spcPct val="200000"/>
              </a:lnSpc>
              <a:spcBef>
                <a:spcPts val="0"/>
              </a:spcBef>
              <a:spcAft>
                <a:spcPts val="0"/>
              </a:spcAft>
              <a:buSzPts val="1900"/>
              <a:buChar char="-"/>
            </a:pPr>
            <a:r>
              <a:rPr lang="en-GB" sz="1900"/>
              <a:t>Visualize the flow of work</a:t>
            </a:r>
            <a:endParaRPr sz="1900"/>
          </a:p>
          <a:p>
            <a:pPr indent="-349250" lvl="0" marL="457200" rtl="0" algn="l">
              <a:lnSpc>
                <a:spcPct val="200000"/>
              </a:lnSpc>
              <a:spcBef>
                <a:spcPts val="0"/>
              </a:spcBef>
              <a:spcAft>
                <a:spcPts val="0"/>
              </a:spcAft>
              <a:buSzPts val="1900"/>
              <a:buChar char="-"/>
            </a:pPr>
            <a:r>
              <a:rPr lang="en-GB" sz="1900"/>
              <a:t>Limit WIP (Work in Progress)</a:t>
            </a:r>
            <a:endParaRPr sz="1900"/>
          </a:p>
          <a:p>
            <a:pPr indent="-349250" lvl="0" marL="457200" rtl="0" algn="l">
              <a:lnSpc>
                <a:spcPct val="200000"/>
              </a:lnSpc>
              <a:spcBef>
                <a:spcPts val="0"/>
              </a:spcBef>
              <a:spcAft>
                <a:spcPts val="0"/>
              </a:spcAft>
              <a:buSzPts val="1900"/>
              <a:buChar char="-"/>
            </a:pPr>
            <a:r>
              <a:rPr lang="en-GB" sz="1900"/>
              <a:t>Manage Flow</a:t>
            </a:r>
            <a:endParaRPr sz="1900"/>
          </a:p>
          <a:p>
            <a:pPr indent="-349250" lvl="0" marL="457200" rtl="0" algn="l">
              <a:lnSpc>
                <a:spcPct val="200000"/>
              </a:lnSpc>
              <a:spcBef>
                <a:spcPts val="0"/>
              </a:spcBef>
              <a:spcAft>
                <a:spcPts val="0"/>
              </a:spcAft>
              <a:buSzPts val="1900"/>
              <a:buChar char="-"/>
            </a:pPr>
            <a:r>
              <a:rPr lang="en-GB" sz="1900"/>
              <a:t>Make Process Policies Explicit</a:t>
            </a:r>
            <a:endParaRPr sz="1900"/>
          </a:p>
          <a:p>
            <a:pPr indent="-349250" lvl="0" marL="457200" rtl="0" algn="l">
              <a:lnSpc>
                <a:spcPct val="200000"/>
              </a:lnSpc>
              <a:spcBef>
                <a:spcPts val="0"/>
              </a:spcBef>
              <a:spcAft>
                <a:spcPts val="0"/>
              </a:spcAft>
              <a:buSzPts val="1900"/>
              <a:buChar char="-"/>
            </a:pPr>
            <a:r>
              <a:rPr lang="en-GB" sz="1900"/>
              <a:t>Implement Feedback Loops</a:t>
            </a:r>
            <a:endParaRPr sz="1900"/>
          </a:p>
          <a:p>
            <a:pPr indent="-349250" lvl="0" marL="457200" rtl="0" algn="l">
              <a:lnSpc>
                <a:spcPct val="200000"/>
              </a:lnSpc>
              <a:spcBef>
                <a:spcPts val="0"/>
              </a:spcBef>
              <a:spcAft>
                <a:spcPts val="0"/>
              </a:spcAft>
              <a:buSzPts val="1900"/>
              <a:buChar char="-"/>
            </a:pPr>
            <a:r>
              <a:rPr lang="en-GB" sz="1900"/>
              <a:t>Improve Collaboratively, Evolve Experimentally</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Kanban VS Scrum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aphicFrame>
        <p:nvGraphicFramePr>
          <p:cNvPr id="386" name="Google Shape;386;p51"/>
          <p:cNvGraphicFramePr/>
          <p:nvPr/>
        </p:nvGraphicFramePr>
        <p:xfrm>
          <a:off x="1153775" y="676140"/>
          <a:ext cx="3000000" cy="3000000"/>
        </p:xfrm>
        <a:graphic>
          <a:graphicData uri="http://schemas.openxmlformats.org/drawingml/2006/table">
            <a:tbl>
              <a:tblPr>
                <a:noFill/>
                <a:tableStyleId>{CA9A45DE-D0D2-46C9-91DD-953C7ACD1F01}</a:tableStyleId>
              </a:tblPr>
              <a:tblGrid>
                <a:gridCol w="3418225"/>
                <a:gridCol w="3418225"/>
              </a:tblGrid>
              <a:tr h="408725">
                <a:tc>
                  <a:txBody>
                    <a:bodyPr/>
                    <a:lstStyle/>
                    <a:p>
                      <a:pPr indent="0" lvl="0" marL="0" rtl="0" algn="ctr">
                        <a:lnSpc>
                          <a:spcPct val="115000"/>
                        </a:lnSpc>
                        <a:spcBef>
                          <a:spcPts val="0"/>
                        </a:spcBef>
                        <a:spcAft>
                          <a:spcPts val="0"/>
                        </a:spcAft>
                        <a:buNone/>
                      </a:pPr>
                      <a:r>
                        <a:rPr b="1" lang="en-GB" sz="1700">
                          <a:solidFill>
                            <a:schemeClr val="accent1"/>
                          </a:solidFill>
                        </a:rPr>
                        <a:t>Kanban</a:t>
                      </a:r>
                      <a:endParaRPr b="1" sz="1700">
                        <a:solidFill>
                          <a:schemeClr val="accent1"/>
                        </a:solidFill>
                      </a:endParaRPr>
                    </a:p>
                  </a:txBody>
                  <a:tcPr marT="91425" marB="91425" marR="91425" marL="91425">
                    <a:lnL cap="flat" cmpd="sng" w="38100">
                      <a:solidFill>
                        <a:schemeClr val="accent4"/>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GB" sz="1700">
                          <a:solidFill>
                            <a:schemeClr val="accent1"/>
                          </a:solidFill>
                        </a:rPr>
                        <a:t>Scrum</a:t>
                      </a:r>
                      <a:endParaRPr b="1" sz="1700">
                        <a:solidFill>
                          <a:schemeClr val="accent1"/>
                        </a:solidFill>
                      </a:endParaRPr>
                    </a:p>
                  </a:txBody>
                  <a:tcPr marT="91425" marB="91425" marR="91425" marL="91425">
                    <a:lnL cap="flat" cmpd="sng" w="38100">
                      <a:solidFill>
                        <a:srgbClr val="BF9000"/>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chemeClr val="accent4"/>
                    </a:solidFill>
                  </a:tcPr>
                </a:tc>
              </a:tr>
              <a:tr h="560700">
                <a:tc>
                  <a:txBody>
                    <a:bodyPr/>
                    <a:lstStyle/>
                    <a:p>
                      <a:pPr indent="0" lvl="0" marL="0" rtl="0" algn="l">
                        <a:spcBef>
                          <a:spcPts val="0"/>
                        </a:spcBef>
                        <a:spcAft>
                          <a:spcPts val="0"/>
                        </a:spcAft>
                        <a:buNone/>
                      </a:pPr>
                      <a:r>
                        <a:rPr lang="en-GB">
                          <a:solidFill>
                            <a:schemeClr val="lt1"/>
                          </a:solidFill>
                        </a:rPr>
                        <a:t>Continuous Delivery</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Timeboxed Sprints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Less process and overhead</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Has prescribed Sprint rituals and roles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Focuses on completing individual items quickly</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Focuses on completing a batch of work quickly</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425050">
                <a:tc>
                  <a:txBody>
                    <a:bodyPr/>
                    <a:lstStyle/>
                    <a:p>
                      <a:pPr indent="0" lvl="0" marL="0" rtl="0" algn="l">
                        <a:spcBef>
                          <a:spcPts val="0"/>
                        </a:spcBef>
                        <a:spcAft>
                          <a:spcPts val="0"/>
                        </a:spcAft>
                        <a:buNone/>
                      </a:pPr>
                      <a:r>
                        <a:rPr lang="en-GB">
                          <a:solidFill>
                            <a:schemeClr val="lt1"/>
                          </a:solidFill>
                        </a:rPr>
                        <a:t>Measures Cycle Time</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Measures Sprint Velocity</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Limits WIP for individual items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Limits WIP at a Sprint level</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64490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a:t>History of Lean</a:t>
            </a:r>
            <a:endParaRPr b="1"/>
          </a:p>
        </p:txBody>
      </p:sp>
      <p:sp>
        <p:nvSpPr>
          <p:cNvPr id="152" name="Google Shape;152;p16"/>
          <p:cNvSpPr txBox="1"/>
          <p:nvPr>
            <p:ph idx="1" type="body"/>
          </p:nvPr>
        </p:nvSpPr>
        <p:spPr>
          <a:xfrm>
            <a:off x="1415700" y="1665675"/>
            <a:ext cx="6312600" cy="3244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GB" sz="1900"/>
              <a:t>The term “Lean” has its origins in manufacturing where it was coined to describe a manufacturing model based on the Toyota Production System (TPS) originally developed by Sakichi Toyoda, Kiichiro Toyoda, and Taiichi Ohno who were originally inspired by Henry Ford. TPS was focused on the philosophy of “the complete elimination of all waste” </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aphicFrame>
        <p:nvGraphicFramePr>
          <p:cNvPr id="391" name="Google Shape;391;p52"/>
          <p:cNvGraphicFramePr/>
          <p:nvPr/>
        </p:nvGraphicFramePr>
        <p:xfrm>
          <a:off x="1153775" y="433365"/>
          <a:ext cx="3000000" cy="3000000"/>
        </p:xfrm>
        <a:graphic>
          <a:graphicData uri="http://schemas.openxmlformats.org/drawingml/2006/table">
            <a:tbl>
              <a:tblPr>
                <a:noFill/>
                <a:tableStyleId>{CA9A45DE-D0D2-46C9-91DD-953C7ACD1F01}</a:tableStyleId>
              </a:tblPr>
              <a:tblGrid>
                <a:gridCol w="3418225"/>
                <a:gridCol w="3418225"/>
              </a:tblGrid>
              <a:tr h="408725">
                <a:tc>
                  <a:txBody>
                    <a:bodyPr/>
                    <a:lstStyle/>
                    <a:p>
                      <a:pPr indent="0" lvl="0" marL="0" rtl="0" algn="ctr">
                        <a:lnSpc>
                          <a:spcPct val="115000"/>
                        </a:lnSpc>
                        <a:spcBef>
                          <a:spcPts val="0"/>
                        </a:spcBef>
                        <a:spcAft>
                          <a:spcPts val="0"/>
                        </a:spcAft>
                        <a:buNone/>
                      </a:pPr>
                      <a:r>
                        <a:rPr b="1" lang="en-GB" sz="1700">
                          <a:solidFill>
                            <a:schemeClr val="accent1"/>
                          </a:solidFill>
                        </a:rPr>
                        <a:t>Kanban</a:t>
                      </a:r>
                      <a:endParaRPr b="1" sz="1700">
                        <a:solidFill>
                          <a:schemeClr val="accent1"/>
                        </a:solidFill>
                      </a:endParaRPr>
                    </a:p>
                  </a:txBody>
                  <a:tcPr marT="91425" marB="91425" marR="91425" marL="91425">
                    <a:lnL cap="flat" cmpd="sng" w="38100">
                      <a:solidFill>
                        <a:schemeClr val="accent4"/>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GB" sz="1700">
                          <a:solidFill>
                            <a:schemeClr val="accent1"/>
                          </a:solidFill>
                        </a:rPr>
                        <a:t>Scrum</a:t>
                      </a:r>
                      <a:endParaRPr b="1" sz="1700">
                        <a:solidFill>
                          <a:schemeClr val="accent1"/>
                        </a:solidFill>
                      </a:endParaRPr>
                    </a:p>
                  </a:txBody>
                  <a:tcPr marT="91425" marB="91425" marR="91425" marL="91425">
                    <a:lnL cap="flat" cmpd="sng" w="38100">
                      <a:solidFill>
                        <a:srgbClr val="BF9000"/>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chemeClr val="accent4"/>
                    </a:solidFill>
                  </a:tcPr>
                </a:tc>
              </a:tr>
              <a:tr h="560700">
                <a:tc>
                  <a:txBody>
                    <a:bodyPr/>
                    <a:lstStyle/>
                    <a:p>
                      <a:pPr indent="0" lvl="0" marL="0" rtl="0" algn="l">
                        <a:spcBef>
                          <a:spcPts val="0"/>
                        </a:spcBef>
                        <a:spcAft>
                          <a:spcPts val="0"/>
                        </a:spcAft>
                        <a:buNone/>
                      </a:pPr>
                      <a:r>
                        <a:rPr lang="en-GB">
                          <a:solidFill>
                            <a:schemeClr val="lt1"/>
                          </a:solidFill>
                        </a:rPr>
                        <a:t>Individual work items are pulled</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Work is pulled in batches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No prescribed roles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Has prescribed roles</a:t>
                      </a:r>
                      <a:endParaRPr>
                        <a:solidFill>
                          <a:schemeClr val="lt1"/>
                        </a:solidFill>
                      </a:endParaRPr>
                    </a:p>
                    <a:p>
                      <a:pPr indent="0" lvl="0" marL="0" rtl="0" algn="l">
                        <a:spcBef>
                          <a:spcPts val="0"/>
                        </a:spcBef>
                        <a:spcAft>
                          <a:spcPts val="0"/>
                        </a:spcAft>
                        <a:buNone/>
                      </a:pPr>
                      <a:r>
                        <a:rPr lang="en-GB" sz="1100">
                          <a:solidFill>
                            <a:schemeClr val="lt1"/>
                          </a:solidFill>
                        </a:rPr>
                        <a:t>(Scrum Master, Product Owner, Team Member)</a:t>
                      </a:r>
                      <a:endParaRPr sz="1100">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A </a:t>
                      </a:r>
                      <a:r>
                        <a:rPr lang="en-GB">
                          <a:solidFill>
                            <a:schemeClr val="lt1"/>
                          </a:solidFill>
                        </a:rPr>
                        <a:t>single cross-functional team or multiple specialized teams</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A</a:t>
                      </a:r>
                      <a:r>
                        <a:rPr lang="en-GB">
                          <a:solidFill>
                            <a:schemeClr val="lt1"/>
                          </a:solidFill>
                        </a:rPr>
                        <a:t> single cross-functional team</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425050">
                <a:tc>
                  <a:txBody>
                    <a:bodyPr/>
                    <a:lstStyle/>
                    <a:p>
                      <a:pPr indent="0" lvl="0" marL="0" rtl="0" algn="l">
                        <a:spcBef>
                          <a:spcPts val="0"/>
                        </a:spcBef>
                        <a:spcAft>
                          <a:spcPts val="0"/>
                        </a:spcAft>
                        <a:buNone/>
                      </a:pPr>
                      <a:r>
                        <a:rPr lang="en-GB">
                          <a:solidFill>
                            <a:schemeClr val="lt1"/>
                          </a:solidFill>
                        </a:rPr>
                        <a:t>Changes can be made at any time</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Changes </a:t>
                      </a:r>
                      <a:r>
                        <a:rPr lang="en-GB">
                          <a:solidFill>
                            <a:schemeClr val="lt1"/>
                          </a:solidFill>
                        </a:rPr>
                        <a:t>are only allowed</a:t>
                      </a:r>
                      <a:r>
                        <a:rPr lang="en-GB">
                          <a:solidFill>
                            <a:schemeClr val="lt1"/>
                          </a:solidFill>
                        </a:rPr>
                        <a:t> in the Product Backlog</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r h="653925">
                <a:tc>
                  <a:txBody>
                    <a:bodyPr/>
                    <a:lstStyle/>
                    <a:p>
                      <a:pPr indent="0" lvl="0" marL="0" rtl="0" algn="l">
                        <a:spcBef>
                          <a:spcPts val="0"/>
                        </a:spcBef>
                        <a:spcAft>
                          <a:spcPts val="0"/>
                        </a:spcAft>
                        <a:buNone/>
                      </a:pPr>
                      <a:r>
                        <a:rPr lang="en-GB">
                          <a:solidFill>
                            <a:schemeClr val="lt1"/>
                          </a:solidFill>
                        </a:rPr>
                        <a:t>W</a:t>
                      </a:r>
                      <a:r>
                        <a:rPr lang="en-GB">
                          <a:solidFill>
                            <a:schemeClr val="lt1"/>
                          </a:solidFill>
                        </a:rPr>
                        <a:t>hen incremental improvements are needed</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W</a:t>
                      </a:r>
                      <a:r>
                        <a:rPr lang="en-GB">
                          <a:solidFill>
                            <a:schemeClr val="lt1"/>
                          </a:solidFill>
                        </a:rPr>
                        <a:t>here fundamental changes are needed</a:t>
                      </a:r>
                      <a:endParaRPr>
                        <a:solidFill>
                          <a:schemeClr val="lt1"/>
                        </a:solidFill>
                      </a:endParaRPr>
                    </a:p>
                  </a:txBody>
                  <a:tcPr marT="198000" marB="198000" marR="198000" marL="198000">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Kanban; Pros and 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Kanban Advantages</a:t>
            </a:r>
            <a:endParaRPr/>
          </a:p>
        </p:txBody>
      </p:sp>
      <p:sp>
        <p:nvSpPr>
          <p:cNvPr id="402" name="Google Shape;402;p54"/>
          <p:cNvSpPr txBox="1"/>
          <p:nvPr>
            <p:ph idx="1" type="body"/>
          </p:nvPr>
        </p:nvSpPr>
        <p:spPr>
          <a:xfrm>
            <a:off x="1297500" y="1373000"/>
            <a:ext cx="7038900" cy="350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Easy to Use, less training</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Can Work in Many Different Industries</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Encourages Collaboration</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Eliminates Waste</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Worker Satisfaction</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Just in Time</a:t>
            </a:r>
            <a:endParaRPr b="1" sz="1700">
              <a:solidFill>
                <a:schemeClr val="lt2"/>
              </a:solidFill>
            </a:endParaRPr>
          </a:p>
          <a:p>
            <a:pPr indent="-336550" lvl="0" marL="457200" rtl="0" algn="l">
              <a:lnSpc>
                <a:spcPct val="200000"/>
              </a:lnSpc>
              <a:spcBef>
                <a:spcPts val="0"/>
              </a:spcBef>
              <a:spcAft>
                <a:spcPts val="0"/>
              </a:spcAft>
              <a:buClr>
                <a:schemeClr val="lt2"/>
              </a:buClr>
              <a:buSzPts val="1700"/>
              <a:buChar char="+"/>
            </a:pPr>
            <a:r>
              <a:rPr b="1" lang="en-GB" sz="1700">
                <a:solidFill>
                  <a:schemeClr val="lt2"/>
                </a:solidFill>
              </a:rPr>
              <a:t>Always Adapting</a:t>
            </a:r>
            <a:endParaRPr b="1" sz="17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Kanban Disadvantages</a:t>
            </a:r>
            <a:endParaRPr/>
          </a:p>
        </p:txBody>
      </p:sp>
      <p:sp>
        <p:nvSpPr>
          <p:cNvPr id="408" name="Google Shape;408;p55"/>
          <p:cNvSpPr txBox="1"/>
          <p:nvPr>
            <p:ph idx="1" type="body"/>
          </p:nvPr>
        </p:nvSpPr>
        <p:spPr>
          <a:xfrm>
            <a:off x="1297500" y="1373000"/>
            <a:ext cx="7038900" cy="350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accent6"/>
              </a:buClr>
              <a:buSzPts val="1700"/>
              <a:buChar char="+"/>
            </a:pPr>
            <a:r>
              <a:rPr b="1" lang="en-GB" sz="1700">
                <a:solidFill>
                  <a:schemeClr val="accent6"/>
                </a:solidFill>
              </a:rPr>
              <a:t>Low Margin for Error</a:t>
            </a:r>
            <a:endParaRPr b="1" sz="1700">
              <a:solidFill>
                <a:schemeClr val="accent6"/>
              </a:solidFill>
            </a:endParaRPr>
          </a:p>
          <a:p>
            <a:pPr indent="-336550" lvl="0" marL="457200" rtl="0" algn="l">
              <a:lnSpc>
                <a:spcPct val="200000"/>
              </a:lnSpc>
              <a:spcBef>
                <a:spcPts val="0"/>
              </a:spcBef>
              <a:spcAft>
                <a:spcPts val="0"/>
              </a:spcAft>
              <a:buClr>
                <a:schemeClr val="accent6"/>
              </a:buClr>
              <a:buSzPts val="1700"/>
              <a:buChar char="+"/>
            </a:pPr>
            <a:r>
              <a:rPr b="1" lang="en-GB" sz="1700">
                <a:solidFill>
                  <a:schemeClr val="accent6"/>
                </a:solidFill>
              </a:rPr>
              <a:t>Can be Less Useful in a Dynamic Setting</a:t>
            </a:r>
            <a:endParaRPr b="1" sz="1700">
              <a:solidFill>
                <a:schemeClr val="accent6"/>
              </a:solidFill>
            </a:endParaRPr>
          </a:p>
          <a:p>
            <a:pPr indent="-336550" lvl="0" marL="457200" rtl="0" algn="l">
              <a:lnSpc>
                <a:spcPct val="200000"/>
              </a:lnSpc>
              <a:spcBef>
                <a:spcPts val="0"/>
              </a:spcBef>
              <a:spcAft>
                <a:spcPts val="0"/>
              </a:spcAft>
              <a:buClr>
                <a:schemeClr val="accent6"/>
              </a:buClr>
              <a:buSzPts val="1700"/>
              <a:buChar char="+"/>
            </a:pPr>
            <a:r>
              <a:rPr b="1" lang="en-GB" sz="1700">
                <a:solidFill>
                  <a:schemeClr val="accent6"/>
                </a:solidFill>
              </a:rPr>
              <a:t>Worker Frustration</a:t>
            </a:r>
            <a:endParaRPr b="1" sz="1700">
              <a:solidFill>
                <a:schemeClr val="accent6"/>
              </a:solidFill>
            </a:endParaRPr>
          </a:p>
          <a:p>
            <a:pPr indent="-336550" lvl="0" marL="457200" rtl="0" algn="l">
              <a:lnSpc>
                <a:spcPct val="200000"/>
              </a:lnSpc>
              <a:spcBef>
                <a:spcPts val="0"/>
              </a:spcBef>
              <a:spcAft>
                <a:spcPts val="0"/>
              </a:spcAft>
              <a:buClr>
                <a:schemeClr val="accent6"/>
              </a:buClr>
              <a:buSzPts val="1700"/>
              <a:buChar char="+"/>
            </a:pPr>
            <a:r>
              <a:rPr b="1" lang="en-GB" sz="1700">
                <a:solidFill>
                  <a:schemeClr val="accent6"/>
                </a:solidFill>
              </a:rPr>
              <a:t>Doesn’t Consider the Timeframes of tasks</a:t>
            </a:r>
            <a:endParaRPr b="1" sz="17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When to use kanban ?</a:t>
            </a:r>
            <a:endParaRPr/>
          </a:p>
        </p:txBody>
      </p:sp>
      <p:sp>
        <p:nvSpPr>
          <p:cNvPr id="414" name="Google Shape;414;p56"/>
          <p:cNvSpPr txBox="1"/>
          <p:nvPr>
            <p:ph idx="1" type="body"/>
          </p:nvPr>
        </p:nvSpPr>
        <p:spPr>
          <a:xfrm>
            <a:off x="1297500" y="1567550"/>
            <a:ext cx="7038900" cy="3119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900"/>
              <a:t> If your team is on good </a:t>
            </a:r>
            <a:r>
              <a:rPr lang="en-GB" sz="1900"/>
              <a:t>knowledge and doesn’t need lots of meetings and explanation then kanban is the right choice for you</a:t>
            </a:r>
            <a:endParaRPr sz="1900"/>
          </a:p>
          <a:p>
            <a:pPr indent="-349250" lvl="0" marL="457200" rtl="0" algn="l">
              <a:spcBef>
                <a:spcPts val="0"/>
              </a:spcBef>
              <a:spcAft>
                <a:spcPts val="0"/>
              </a:spcAft>
              <a:buSzPts val="1900"/>
              <a:buChar char="●"/>
            </a:pPr>
            <a:r>
              <a:rPr lang="en-GB" sz="1900"/>
              <a:t>if your task is continuous like tickets and customer support that can’t be handled easily with other agile methodologies like scrum because it depend on sprints of average 2 weeks while kanban is continuous operation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Kanban Demo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Tools:	</a:t>
            </a:r>
            <a:endParaRPr/>
          </a:p>
        </p:txBody>
      </p:sp>
      <p:sp>
        <p:nvSpPr>
          <p:cNvPr id="425" name="Google Shape;425;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 </a:t>
            </a:r>
            <a:r>
              <a:rPr lang="en-GB"/>
              <a:t>kanbanize: </a:t>
            </a:r>
            <a:r>
              <a:rPr lang="en-GB" u="sng">
                <a:solidFill>
                  <a:schemeClr val="accent5"/>
                </a:solidFill>
                <a:hlinkClick r:id="rId3">
                  <a:extLst>
                    <a:ext uri="{A12FA001-AC4F-418D-AE19-62706E023703}">
                      <ahyp:hlinkClr val="tx"/>
                    </a:ext>
                  </a:extLst>
                </a:hlinkClick>
              </a:rPr>
              <a:t>kanbanize website</a:t>
            </a:r>
            <a:endParaRPr/>
          </a:p>
          <a:p>
            <a:pPr indent="0" lvl="0" marL="0" rtl="0" algn="l">
              <a:spcBef>
                <a:spcPts val="1200"/>
              </a:spcBef>
              <a:spcAft>
                <a:spcPts val="0"/>
              </a:spcAft>
              <a:buNone/>
            </a:pPr>
            <a:r>
              <a:rPr lang="en-GB"/>
              <a:t>2-</a:t>
            </a:r>
            <a:r>
              <a:rPr lang="en-GB"/>
              <a:t>Jira : </a:t>
            </a:r>
            <a:r>
              <a:rPr lang="en-GB" u="sng">
                <a:solidFill>
                  <a:schemeClr val="accent5"/>
                </a:solidFill>
                <a:hlinkClick r:id="rId4">
                  <a:extLst>
                    <a:ext uri="{A12FA001-AC4F-418D-AE19-62706E023703}">
                      <ahyp:hlinkClr val="tx"/>
                    </a:ext>
                  </a:extLst>
                </a:hlinkClick>
              </a:rPr>
              <a:t>jira website</a:t>
            </a:r>
            <a:endParaRPr/>
          </a:p>
          <a:p>
            <a:pPr indent="0" lvl="0" marL="0" rtl="0" algn="l">
              <a:spcBef>
                <a:spcPts val="1200"/>
              </a:spcBef>
              <a:spcAft>
                <a:spcPts val="1200"/>
              </a:spcAft>
              <a:buNone/>
            </a:pPr>
            <a:r>
              <a:rPr lang="en-GB"/>
              <a:t>3-trello: </a:t>
            </a:r>
            <a:r>
              <a:rPr lang="en-GB" u="sng">
                <a:solidFill>
                  <a:schemeClr val="hlink"/>
                </a:solidFill>
                <a:hlinkClick r:id="rId5"/>
              </a:rPr>
              <a:t>Trello website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kanbanize :</a:t>
            </a:r>
            <a:endParaRPr/>
          </a:p>
        </p:txBody>
      </p:sp>
      <p:sp>
        <p:nvSpPr>
          <p:cNvPr id="431" name="Google Shape;431;p59"/>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1-Create new workspace and board</a:t>
            </a:r>
            <a:endParaRPr/>
          </a:p>
        </p:txBody>
      </p:sp>
      <p:pic>
        <p:nvPicPr>
          <p:cNvPr id="432" name="Google Shape;432;p59"/>
          <p:cNvPicPr preferRelativeResize="0"/>
          <p:nvPr/>
        </p:nvPicPr>
        <p:blipFill rotWithShape="1">
          <a:blip r:embed="rId3">
            <a:alphaModFix/>
          </a:blip>
          <a:srcRect b="14908" l="0" r="0" t="14901"/>
          <a:stretch/>
        </p:blipFill>
        <p:spPr>
          <a:xfrm>
            <a:off x="1052550" y="1796875"/>
            <a:ext cx="7774498" cy="306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38" name="Google Shape;438;p60"/>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2</a:t>
            </a:r>
            <a:r>
              <a:rPr lang="en-GB"/>
              <a:t>-Check normal board of kanbanize</a:t>
            </a:r>
            <a:endParaRPr/>
          </a:p>
        </p:txBody>
      </p:sp>
      <p:pic>
        <p:nvPicPr>
          <p:cNvPr id="439" name="Google Shape;439;p60"/>
          <p:cNvPicPr preferRelativeResize="0"/>
          <p:nvPr/>
        </p:nvPicPr>
        <p:blipFill rotWithShape="1">
          <a:blip r:embed="rId3">
            <a:alphaModFix/>
          </a:blip>
          <a:srcRect b="14896" l="0" r="0" t="14903"/>
          <a:stretch/>
        </p:blipFill>
        <p:spPr>
          <a:xfrm>
            <a:off x="1052550" y="1792050"/>
            <a:ext cx="7767024" cy="3066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45" name="Google Shape;445;p61"/>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3</a:t>
            </a:r>
            <a:r>
              <a:rPr lang="en-GB"/>
              <a:t>-Creating new initiative </a:t>
            </a:r>
            <a:endParaRPr/>
          </a:p>
        </p:txBody>
      </p:sp>
      <p:pic>
        <p:nvPicPr>
          <p:cNvPr id="446" name="Google Shape;446;p61"/>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a:t>History of Lean</a:t>
            </a:r>
            <a:endParaRPr b="1"/>
          </a:p>
          <a:p>
            <a:pPr indent="0" lvl="0" marL="0" rtl="0" algn="l">
              <a:lnSpc>
                <a:spcPct val="150000"/>
              </a:lnSpc>
              <a:spcBef>
                <a:spcPts val="0"/>
              </a:spcBef>
              <a:spcAft>
                <a:spcPts val="0"/>
              </a:spcAft>
              <a:buNone/>
            </a:pPr>
            <a:r>
              <a:rPr b="1" lang="en-GB" sz="1955"/>
              <a:t>cont’d</a:t>
            </a:r>
            <a:endParaRPr b="1" sz="1955"/>
          </a:p>
        </p:txBody>
      </p:sp>
      <p:sp>
        <p:nvSpPr>
          <p:cNvPr id="158" name="Google Shape;158;p17"/>
          <p:cNvSpPr txBox="1"/>
          <p:nvPr>
            <p:ph idx="1" type="body"/>
          </p:nvPr>
        </p:nvSpPr>
        <p:spPr>
          <a:xfrm>
            <a:off x="1232100" y="1727725"/>
            <a:ext cx="6730500" cy="123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900"/>
              <a:t>it was in 2003 that </a:t>
            </a:r>
            <a:r>
              <a:rPr b="1" lang="en-GB" sz="1900" u="sng"/>
              <a:t>Mary Poppendieck</a:t>
            </a:r>
            <a:r>
              <a:rPr b="1" lang="en-GB" sz="1900"/>
              <a:t> and </a:t>
            </a:r>
            <a:r>
              <a:rPr b="1" lang="en-GB" sz="1900" u="sng"/>
              <a:t>Tom Poppendieck</a:t>
            </a:r>
            <a:r>
              <a:rPr b="1" lang="en-GB" sz="1900"/>
              <a:t> first introduced the application of Lean principles to software development</a:t>
            </a:r>
            <a:endParaRPr b="1" sz="1900"/>
          </a:p>
          <a:p>
            <a:pPr indent="0" lvl="0" marL="0" rtl="0" algn="l">
              <a:lnSpc>
                <a:spcPct val="150000"/>
              </a:lnSpc>
              <a:spcBef>
                <a:spcPts val="1200"/>
              </a:spcBef>
              <a:spcAft>
                <a:spcPts val="0"/>
              </a:spcAft>
              <a:buNone/>
            </a:pPr>
            <a:r>
              <a:t/>
            </a:r>
            <a:endParaRPr b="1" sz="1900"/>
          </a:p>
          <a:p>
            <a:pPr indent="0" lvl="0" marL="0" rtl="0" algn="l">
              <a:lnSpc>
                <a:spcPct val="150000"/>
              </a:lnSpc>
              <a:spcBef>
                <a:spcPts val="1200"/>
              </a:spcBef>
              <a:spcAft>
                <a:spcPts val="0"/>
              </a:spcAft>
              <a:buNone/>
            </a:pPr>
            <a:r>
              <a:t/>
            </a:r>
            <a:endParaRPr sz="1900"/>
          </a:p>
          <a:p>
            <a:pPr indent="0" lvl="0" marL="0" rtl="0" algn="l">
              <a:lnSpc>
                <a:spcPct val="150000"/>
              </a:lnSpc>
              <a:spcBef>
                <a:spcPts val="1200"/>
              </a:spcBef>
              <a:spcAft>
                <a:spcPts val="1200"/>
              </a:spcAft>
              <a:buNone/>
            </a:pPr>
            <a:r>
              <a:t/>
            </a:r>
            <a:endParaRPr sz="1900"/>
          </a:p>
        </p:txBody>
      </p:sp>
      <p:sp>
        <p:nvSpPr>
          <p:cNvPr id="159" name="Google Shape;159;p17"/>
          <p:cNvSpPr txBox="1"/>
          <p:nvPr/>
        </p:nvSpPr>
        <p:spPr>
          <a:xfrm>
            <a:off x="1297500" y="2823175"/>
            <a:ext cx="5835000" cy="2130300"/>
          </a:xfrm>
          <a:prstGeom prst="rect">
            <a:avLst/>
          </a:prstGeom>
          <a:noFill/>
          <a:ln>
            <a:noFill/>
          </a:ln>
        </p:spPr>
        <p:txBody>
          <a:bodyPr anchorCtr="0" anchor="t" bIns="91425" lIns="91425" spcFirstLastPara="1" rIns="91425" wrap="square" tIns="91425">
            <a:spAutoFit/>
          </a:bodyPr>
          <a:lstStyle/>
          <a:p>
            <a:pPr indent="0" lvl="0" marL="0" rtl="1" algn="r">
              <a:lnSpc>
                <a:spcPct val="115000"/>
              </a:lnSpc>
              <a:spcBef>
                <a:spcPts val="1200"/>
              </a:spcBef>
              <a:spcAft>
                <a:spcPts val="0"/>
              </a:spcAft>
              <a:buNone/>
            </a:pPr>
            <a:r>
              <a:rPr b="1" lang="en-GB" sz="1900">
                <a:solidFill>
                  <a:schemeClr val="lt1"/>
                </a:solidFill>
              </a:rPr>
              <a:t> </a:t>
            </a:r>
            <a:endParaRPr b="1" sz="1900">
              <a:solidFill>
                <a:schemeClr val="lt1"/>
              </a:solidFill>
            </a:endParaRPr>
          </a:p>
          <a:p>
            <a:pPr indent="0" lvl="0" marL="0" rtl="0" algn="l">
              <a:lnSpc>
                <a:spcPct val="115000"/>
              </a:lnSpc>
              <a:spcBef>
                <a:spcPts val="1200"/>
              </a:spcBef>
              <a:spcAft>
                <a:spcPts val="0"/>
              </a:spcAft>
              <a:buNone/>
            </a:pPr>
            <a:r>
              <a:rPr b="1" lang="en-GB" sz="1900" u="sng">
                <a:solidFill>
                  <a:schemeClr val="accent4"/>
                </a:solidFill>
                <a:latin typeface="Lato"/>
                <a:ea typeface="Lato"/>
                <a:cs typeface="Lato"/>
                <a:sym typeface="Lato"/>
              </a:rPr>
              <a:t>Mary Poppendieck</a:t>
            </a:r>
            <a:r>
              <a:rPr b="1" lang="en-GB" sz="1900" u="sng">
                <a:solidFill>
                  <a:schemeClr val="lt1"/>
                </a:solidFill>
                <a:latin typeface="Lato"/>
                <a:ea typeface="Lato"/>
                <a:cs typeface="Lato"/>
                <a:sym typeface="Lato"/>
              </a:rPr>
              <a:t>:</a:t>
            </a:r>
            <a:endParaRPr b="1" sz="1900">
              <a:solidFill>
                <a:schemeClr val="lt1"/>
              </a:solidFill>
            </a:endParaRPr>
          </a:p>
          <a:p>
            <a:pPr indent="0" lvl="0" marL="0" rtl="0" algn="l">
              <a:lnSpc>
                <a:spcPct val="115000"/>
              </a:lnSpc>
              <a:spcBef>
                <a:spcPts val="1200"/>
              </a:spcBef>
              <a:spcAft>
                <a:spcPts val="1200"/>
              </a:spcAft>
              <a:buNone/>
            </a:pPr>
            <a:r>
              <a:rPr b="1" lang="en-GB" sz="1900">
                <a:solidFill>
                  <a:schemeClr val="lt1"/>
                </a:solidFill>
              </a:rPr>
              <a:t>“</a:t>
            </a:r>
            <a:r>
              <a:rPr b="1" lang="en-GB" sz="1900">
                <a:solidFill>
                  <a:schemeClr val="lt1"/>
                </a:solidFill>
              </a:rPr>
              <a:t>We learnt that by focusing on </a:t>
            </a:r>
            <a:r>
              <a:rPr b="1" lang="en-GB" sz="1900" u="sng">
                <a:solidFill>
                  <a:schemeClr val="lt1"/>
                </a:solidFill>
              </a:rPr>
              <a:t>value </a:t>
            </a:r>
            <a:r>
              <a:rPr b="1" lang="en-GB" sz="1900">
                <a:solidFill>
                  <a:schemeClr val="lt1"/>
                </a:solidFill>
              </a:rPr>
              <a:t>, </a:t>
            </a:r>
            <a:r>
              <a:rPr b="1" lang="en-GB" sz="1900" u="sng">
                <a:solidFill>
                  <a:schemeClr val="lt1"/>
                </a:solidFill>
              </a:rPr>
              <a:t>flow </a:t>
            </a:r>
            <a:r>
              <a:rPr b="1" lang="en-GB" sz="1900">
                <a:solidFill>
                  <a:schemeClr val="lt1"/>
                </a:solidFill>
              </a:rPr>
              <a:t>and people , you got </a:t>
            </a:r>
            <a:r>
              <a:rPr b="1" lang="en-GB" sz="1900" u="sng">
                <a:solidFill>
                  <a:schemeClr val="lt1"/>
                </a:solidFill>
              </a:rPr>
              <a:t>better Quality</a:t>
            </a:r>
            <a:r>
              <a:rPr b="1" lang="en-GB" sz="1900">
                <a:solidFill>
                  <a:schemeClr val="lt1"/>
                </a:solidFill>
              </a:rPr>
              <a:t> , </a:t>
            </a:r>
            <a:r>
              <a:rPr b="1" lang="en-GB" sz="1900" u="sng">
                <a:solidFill>
                  <a:schemeClr val="lt1"/>
                </a:solidFill>
              </a:rPr>
              <a:t>Lower Cost</a:t>
            </a:r>
            <a:r>
              <a:rPr b="1" lang="en-GB" sz="1900">
                <a:solidFill>
                  <a:schemeClr val="lt1"/>
                </a:solidFill>
              </a:rPr>
              <a:t> and </a:t>
            </a:r>
            <a:r>
              <a:rPr b="1" lang="en-GB" sz="1900" u="sng">
                <a:solidFill>
                  <a:schemeClr val="lt1"/>
                </a:solidFill>
              </a:rPr>
              <a:t>Faster Delivery</a:t>
            </a:r>
            <a:r>
              <a:rPr b="1" lang="en-GB" sz="1900">
                <a:solidFill>
                  <a:schemeClr val="lt1"/>
                </a:solidFill>
              </a:rPr>
              <a:t>”</a:t>
            </a:r>
            <a:endParaRPr b="1" sz="19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52" name="Google Shape;452;p62"/>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4</a:t>
            </a:r>
            <a:r>
              <a:rPr lang="en-GB"/>
              <a:t>-Adding child card to the initiative</a:t>
            </a:r>
            <a:endParaRPr/>
          </a:p>
        </p:txBody>
      </p:sp>
      <p:pic>
        <p:nvPicPr>
          <p:cNvPr id="453" name="Google Shape;453;p62"/>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59" name="Google Shape;459;p63"/>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5-Card details</a:t>
            </a:r>
            <a:endParaRPr/>
          </a:p>
        </p:txBody>
      </p:sp>
      <p:pic>
        <p:nvPicPr>
          <p:cNvPr id="460" name="Google Shape;460;p63"/>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66" name="Google Shape;466;p64"/>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6</a:t>
            </a:r>
            <a:r>
              <a:rPr lang="en-GB"/>
              <a:t>-Initiative card moving according to its childs state</a:t>
            </a:r>
            <a:endParaRPr/>
          </a:p>
        </p:txBody>
      </p:sp>
      <p:pic>
        <p:nvPicPr>
          <p:cNvPr id="467" name="Google Shape;467;p64"/>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73" name="Google Shape;473;p65"/>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7</a:t>
            </a:r>
            <a:r>
              <a:rPr lang="en-GB"/>
              <a:t>-Create new workflow and its options</a:t>
            </a:r>
            <a:endParaRPr/>
          </a:p>
        </p:txBody>
      </p:sp>
      <p:pic>
        <p:nvPicPr>
          <p:cNvPr id="474" name="Google Shape;474;p65"/>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80" name="Google Shape;480;p66"/>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8</a:t>
            </a:r>
            <a:r>
              <a:rPr lang="en-GB"/>
              <a:t>-Editing workflow (adding new workflows, columns ,subcolumns,cycle time and WIP limit)</a:t>
            </a:r>
            <a:endParaRPr/>
          </a:p>
        </p:txBody>
      </p:sp>
      <p:pic>
        <p:nvPicPr>
          <p:cNvPr id="481" name="Google Shape;481;p66"/>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87" name="Google Shape;487;p67"/>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9-B</a:t>
            </a:r>
            <a:r>
              <a:rPr lang="en-GB"/>
              <a:t>oar</a:t>
            </a:r>
            <a:r>
              <a:rPr lang="en-GB"/>
              <a:t>d after editing workflow</a:t>
            </a:r>
            <a:endParaRPr/>
          </a:p>
        </p:txBody>
      </p:sp>
      <p:pic>
        <p:nvPicPr>
          <p:cNvPr id="488" name="Google Shape;488;p67"/>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494" name="Google Shape;494;p68"/>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10-After exceeding WIP Limit on one column</a:t>
            </a:r>
            <a:endParaRPr/>
          </a:p>
        </p:txBody>
      </p:sp>
      <p:pic>
        <p:nvPicPr>
          <p:cNvPr id="495" name="Google Shape;495;p68"/>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01" name="Google Shape;501;p69"/>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11-Adding users to your board</a:t>
            </a:r>
            <a:endParaRPr/>
          </a:p>
        </p:txBody>
      </p:sp>
      <p:pic>
        <p:nvPicPr>
          <p:cNvPr id="502" name="Google Shape;502;p69"/>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08" name="Google Shape;508;p70"/>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12-Setting background color for the board</a:t>
            </a:r>
            <a:endParaRPr/>
          </a:p>
        </p:txBody>
      </p:sp>
      <p:pic>
        <p:nvPicPr>
          <p:cNvPr id="509" name="Google Shape;509;p70"/>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15" name="Google Shape;515;p71"/>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13-Analytics of the dashboard using some example data</a:t>
            </a:r>
            <a:endParaRPr/>
          </a:p>
        </p:txBody>
      </p:sp>
      <p:pic>
        <p:nvPicPr>
          <p:cNvPr id="516" name="Google Shape;516;p71"/>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617625" y="2053000"/>
            <a:ext cx="71277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Lean  : Values and Principles</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22" name="Google Shape;522;p72"/>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14-Cycle time scatter plot</a:t>
            </a:r>
            <a:endParaRPr/>
          </a:p>
        </p:txBody>
      </p:sp>
      <p:pic>
        <p:nvPicPr>
          <p:cNvPr id="523" name="Google Shape;523;p72"/>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29" name="Google Shape;529;p73"/>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15-Throughput histogram</a:t>
            </a:r>
            <a:endParaRPr/>
          </a:p>
        </p:txBody>
      </p:sp>
      <p:pic>
        <p:nvPicPr>
          <p:cNvPr id="530" name="Google Shape;530;p73"/>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36" name="Google Shape;536;p74"/>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16-WIP run chart</a:t>
            </a:r>
            <a:endParaRPr/>
          </a:p>
        </p:txBody>
      </p:sp>
      <p:pic>
        <p:nvPicPr>
          <p:cNvPr id="537" name="Google Shape;537;p74"/>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using </a:t>
            </a:r>
            <a:r>
              <a:rPr lang="en-GB"/>
              <a:t>kanbanize </a:t>
            </a:r>
            <a:endParaRPr/>
          </a:p>
          <a:p>
            <a:pPr indent="0" lvl="0" marL="0" rtl="0" algn="l">
              <a:spcBef>
                <a:spcPts val="0"/>
              </a:spcBef>
              <a:spcAft>
                <a:spcPts val="0"/>
              </a:spcAft>
              <a:buNone/>
            </a:pPr>
            <a:r>
              <a:rPr lang="en-GB" sz="1588"/>
              <a:t>cont’d</a:t>
            </a:r>
            <a:endParaRPr sz="1588"/>
          </a:p>
        </p:txBody>
      </p:sp>
      <p:sp>
        <p:nvSpPr>
          <p:cNvPr id="543" name="Google Shape;543;p75"/>
          <p:cNvSpPr txBox="1"/>
          <p:nvPr>
            <p:ph idx="1" type="body"/>
          </p:nvPr>
        </p:nvSpPr>
        <p:spPr>
          <a:xfrm>
            <a:off x="1052550" y="1208200"/>
            <a:ext cx="7038900" cy="46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17-Cumulative flow diagram</a:t>
            </a:r>
            <a:endParaRPr/>
          </a:p>
        </p:txBody>
      </p:sp>
      <p:pic>
        <p:nvPicPr>
          <p:cNvPr id="544" name="Google Shape;544;p75"/>
          <p:cNvPicPr preferRelativeResize="0"/>
          <p:nvPr/>
        </p:nvPicPr>
        <p:blipFill rotWithShape="1">
          <a:blip r:embed="rId3">
            <a:alphaModFix/>
          </a:blip>
          <a:srcRect b="14937" l="0" r="0" t="14930"/>
          <a:stretch/>
        </p:blipFill>
        <p:spPr>
          <a:xfrm>
            <a:off x="1052550" y="1792050"/>
            <a:ext cx="7774502" cy="30669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txBox="1"/>
          <p:nvPr>
            <p:ph type="title"/>
          </p:nvPr>
        </p:nvSpPr>
        <p:spPr>
          <a:xfrm>
            <a:off x="1203500" y="5728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Lean </a:t>
            </a:r>
            <a:r>
              <a:rPr lang="en-GB"/>
              <a:t>References</a:t>
            </a:r>
            <a:r>
              <a:rPr lang="en-GB"/>
              <a:t> </a:t>
            </a:r>
            <a:endParaRPr/>
          </a:p>
          <a:p>
            <a:pPr indent="0" lvl="0" marL="0" rtl="0" algn="l">
              <a:spcBef>
                <a:spcPts val="0"/>
              </a:spcBef>
              <a:spcAft>
                <a:spcPts val="0"/>
              </a:spcAft>
              <a:buNone/>
            </a:pPr>
            <a:r>
              <a:t/>
            </a:r>
            <a:endParaRPr sz="1588"/>
          </a:p>
        </p:txBody>
      </p:sp>
      <p:sp>
        <p:nvSpPr>
          <p:cNvPr id="550" name="Google Shape;550;p76"/>
          <p:cNvSpPr txBox="1"/>
          <p:nvPr>
            <p:ph idx="1" type="body"/>
          </p:nvPr>
        </p:nvSpPr>
        <p:spPr>
          <a:xfrm>
            <a:off x="1297500" y="1486975"/>
            <a:ext cx="4745700" cy="3020400"/>
          </a:xfrm>
          <a:prstGeom prst="rect">
            <a:avLst/>
          </a:prstGeom>
        </p:spPr>
        <p:txBody>
          <a:bodyPr anchorCtr="0" anchor="t" bIns="91425" lIns="91425" spcFirstLastPara="1" rIns="91425" wrap="square" tIns="91425">
            <a:normAutofit/>
          </a:bodyPr>
          <a:lstStyle/>
          <a:p>
            <a:pPr indent="-317500" lvl="0" marL="457200" marR="0" rtl="0" algn="l">
              <a:lnSpc>
                <a:spcPct val="150000"/>
              </a:lnSpc>
              <a:spcBef>
                <a:spcPts val="0"/>
              </a:spcBef>
              <a:spcAft>
                <a:spcPts val="0"/>
              </a:spcAft>
              <a:buSzPts val="1400"/>
              <a:buChar char="●"/>
            </a:pPr>
            <a:r>
              <a:rPr b="1" i="1" lang="en-GB" sz="1400" u="sng"/>
              <a:t> </a:t>
            </a:r>
            <a:r>
              <a:rPr b="1" i="1" lang="en-GB" sz="1400" u="sng">
                <a:solidFill>
                  <a:schemeClr val="hlink"/>
                </a:solidFill>
                <a:latin typeface="Arial"/>
                <a:ea typeface="Arial"/>
                <a:cs typeface="Arial"/>
                <a:sym typeface="Arial"/>
                <a:hlinkClick r:id="rId3"/>
              </a:rPr>
              <a:t>Lean Software Development: An Agile Toolkit: Poppendieck, Mary, Poppendieck, Tom: 9780321150783: Amazon.com: Books</a:t>
            </a:r>
            <a:endParaRPr b="1" i="1" sz="1400" u="sng"/>
          </a:p>
          <a:p>
            <a:pPr indent="0" lvl="0" marL="0" marR="0" rtl="0" algn="l">
              <a:lnSpc>
                <a:spcPct val="150000"/>
              </a:lnSpc>
              <a:spcBef>
                <a:spcPts val="1200"/>
              </a:spcBef>
              <a:spcAft>
                <a:spcPts val="0"/>
              </a:spcAft>
              <a:buNone/>
            </a:pPr>
            <a:r>
              <a:t/>
            </a:r>
            <a:endParaRPr sz="1850"/>
          </a:p>
          <a:p>
            <a:pPr indent="0" lvl="0" marL="457200" marR="0" rtl="0" algn="l">
              <a:lnSpc>
                <a:spcPct val="150000"/>
              </a:lnSpc>
              <a:spcBef>
                <a:spcPts val="1200"/>
              </a:spcBef>
              <a:spcAft>
                <a:spcPts val="0"/>
              </a:spcAft>
              <a:buNone/>
            </a:pPr>
            <a:r>
              <a:t/>
            </a:r>
            <a:endParaRPr sz="1850"/>
          </a:p>
          <a:p>
            <a:pPr indent="0" lvl="0" marL="0" marR="0" rtl="0" algn="l">
              <a:lnSpc>
                <a:spcPct val="150000"/>
              </a:lnSpc>
              <a:spcBef>
                <a:spcPts val="1200"/>
              </a:spcBef>
              <a:spcAft>
                <a:spcPts val="1200"/>
              </a:spcAft>
              <a:buNone/>
            </a:pPr>
            <a:r>
              <a:t/>
            </a:r>
            <a:endParaRPr sz="1000"/>
          </a:p>
        </p:txBody>
      </p:sp>
      <p:pic>
        <p:nvPicPr>
          <p:cNvPr id="551" name="Google Shape;551;p76"/>
          <p:cNvPicPr preferRelativeResize="0"/>
          <p:nvPr/>
        </p:nvPicPr>
        <p:blipFill>
          <a:blip r:embed="rId4">
            <a:alphaModFix/>
          </a:blip>
          <a:stretch>
            <a:fillRect/>
          </a:stretch>
        </p:blipFill>
        <p:spPr>
          <a:xfrm>
            <a:off x="6357900" y="1547163"/>
            <a:ext cx="2095500" cy="2790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7"/>
          <p:cNvSpPr txBox="1"/>
          <p:nvPr>
            <p:ph type="title"/>
          </p:nvPr>
        </p:nvSpPr>
        <p:spPr>
          <a:xfrm>
            <a:off x="1203500" y="572875"/>
            <a:ext cx="7038900" cy="9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Kanban References </a:t>
            </a:r>
            <a:endParaRPr/>
          </a:p>
          <a:p>
            <a:pPr indent="0" lvl="0" marL="0" rtl="0" algn="l">
              <a:spcBef>
                <a:spcPts val="0"/>
              </a:spcBef>
              <a:spcAft>
                <a:spcPts val="0"/>
              </a:spcAft>
              <a:buNone/>
            </a:pPr>
            <a:r>
              <a:t/>
            </a:r>
            <a:endParaRPr sz="1588"/>
          </a:p>
        </p:txBody>
      </p:sp>
      <p:sp>
        <p:nvSpPr>
          <p:cNvPr id="557" name="Google Shape;557;p77"/>
          <p:cNvSpPr txBox="1"/>
          <p:nvPr>
            <p:ph idx="1" type="body"/>
          </p:nvPr>
        </p:nvSpPr>
        <p:spPr>
          <a:xfrm>
            <a:off x="930625" y="1497375"/>
            <a:ext cx="8012700" cy="3360300"/>
          </a:xfrm>
          <a:prstGeom prst="rect">
            <a:avLst/>
          </a:prstGeom>
        </p:spPr>
        <p:txBody>
          <a:bodyPr anchorCtr="0" anchor="t" bIns="91425" lIns="91425" spcFirstLastPara="1" rIns="91425" wrap="square" tIns="91425">
            <a:normAutofit fontScale="70000" lnSpcReduction="20000"/>
          </a:bodyPr>
          <a:lstStyle/>
          <a:p>
            <a:pPr indent="-277495" lvl="0" marL="457200" marR="0" rtl="0" algn="l">
              <a:lnSpc>
                <a:spcPct val="200000"/>
              </a:lnSpc>
              <a:spcBef>
                <a:spcPts val="0"/>
              </a:spcBef>
              <a:spcAft>
                <a:spcPts val="0"/>
              </a:spcAft>
              <a:buSzPct val="73333"/>
              <a:buChar char="-"/>
            </a:pPr>
            <a:r>
              <a:rPr b="1" lang="en-GB" sz="1500"/>
              <a:t>Bottlenecks</a:t>
            </a:r>
            <a:r>
              <a:rPr lang="en-GB" sz="1500"/>
              <a:t>: </a:t>
            </a:r>
            <a:r>
              <a:rPr lang="en-GB" sz="1500" u="sng">
                <a:solidFill>
                  <a:schemeClr val="hlink"/>
                </a:solidFill>
                <a:hlinkClick r:id="rId3"/>
              </a:rPr>
              <a:t>https://worldofagile.com/blog/cumulative-flow-diagram/</a:t>
            </a:r>
            <a:endParaRPr sz="1500"/>
          </a:p>
          <a:p>
            <a:pPr indent="-295275" lvl="0" marL="457200" marR="0" rtl="0" algn="l">
              <a:lnSpc>
                <a:spcPct val="200000"/>
              </a:lnSpc>
              <a:spcBef>
                <a:spcPts val="0"/>
              </a:spcBef>
              <a:spcAft>
                <a:spcPts val="0"/>
              </a:spcAft>
              <a:buSzPct val="100000"/>
              <a:buChar char="-"/>
            </a:pPr>
            <a:r>
              <a:rPr b="1" lang="en-GB" sz="1500"/>
              <a:t>Kanbanize Tutorial</a:t>
            </a:r>
            <a:r>
              <a:rPr lang="en-GB" sz="1500"/>
              <a:t>: </a:t>
            </a:r>
            <a:r>
              <a:rPr lang="en-GB" sz="1500" u="sng">
                <a:solidFill>
                  <a:schemeClr val="hlink"/>
                </a:solidFill>
                <a:hlinkClick r:id="rId4"/>
              </a:rPr>
              <a:t>https://www.youtube.com/playlist?list=PLUkW5NwdUqCj-iTBOocE3XkUi3pXbENZa</a:t>
            </a:r>
            <a:endParaRPr sz="1500"/>
          </a:p>
          <a:p>
            <a:pPr indent="-295275" lvl="0" marL="457200" marR="0" rtl="0" algn="l">
              <a:lnSpc>
                <a:spcPct val="200000"/>
              </a:lnSpc>
              <a:spcBef>
                <a:spcPts val="0"/>
              </a:spcBef>
              <a:spcAft>
                <a:spcPts val="0"/>
              </a:spcAft>
              <a:buSzPct val="100000"/>
              <a:buChar char="-"/>
            </a:pPr>
            <a:r>
              <a:rPr b="1" lang="en-GB" sz="1500"/>
              <a:t>CFD Metrics</a:t>
            </a:r>
            <a:r>
              <a:rPr lang="en-GB" sz="1500"/>
              <a:t>:</a:t>
            </a:r>
            <a:endParaRPr sz="1500"/>
          </a:p>
          <a:p>
            <a:pPr indent="-295275" lvl="1" marL="914400" marR="0" rtl="0" algn="l">
              <a:lnSpc>
                <a:spcPct val="200000"/>
              </a:lnSpc>
              <a:spcBef>
                <a:spcPts val="0"/>
              </a:spcBef>
              <a:spcAft>
                <a:spcPts val="0"/>
              </a:spcAft>
              <a:buSzPct val="100000"/>
              <a:buChar char="-"/>
            </a:pPr>
            <a:r>
              <a:rPr lang="en-GB" sz="1500" u="sng">
                <a:solidFill>
                  <a:schemeClr val="hlink"/>
                </a:solidFill>
                <a:hlinkClick r:id="rId5"/>
              </a:rPr>
              <a:t>https://kissflow.com/project/agile/guide-to-cumulative-flow-diagram/</a:t>
            </a:r>
            <a:endParaRPr sz="1500"/>
          </a:p>
          <a:p>
            <a:pPr indent="-295275" lvl="1" marL="914400" marR="0" rtl="0" algn="l">
              <a:lnSpc>
                <a:spcPct val="200000"/>
              </a:lnSpc>
              <a:spcBef>
                <a:spcPts val="0"/>
              </a:spcBef>
              <a:spcAft>
                <a:spcPts val="0"/>
              </a:spcAft>
              <a:buSzPct val="100000"/>
              <a:buChar char="-"/>
            </a:pPr>
            <a:r>
              <a:rPr lang="en-GB" sz="1500" u="sng">
                <a:solidFill>
                  <a:schemeClr val="hlink"/>
                </a:solidFill>
                <a:hlinkClick r:id="rId6"/>
              </a:rPr>
              <a:t>https://www.digite.com/kanban/kanban-metrics/</a:t>
            </a:r>
            <a:endParaRPr sz="1500"/>
          </a:p>
          <a:p>
            <a:pPr indent="-295275" lvl="0" marL="457200" marR="0" rtl="0" algn="l">
              <a:lnSpc>
                <a:spcPct val="200000"/>
              </a:lnSpc>
              <a:spcBef>
                <a:spcPts val="0"/>
              </a:spcBef>
              <a:spcAft>
                <a:spcPts val="0"/>
              </a:spcAft>
              <a:buSzPct val="100000"/>
              <a:buChar char="-"/>
            </a:pPr>
            <a:r>
              <a:rPr b="1" lang="en-GB" sz="1500"/>
              <a:t>Principles &amp; Practices</a:t>
            </a:r>
            <a:r>
              <a:rPr lang="en-GB" sz="1500"/>
              <a:t>: </a:t>
            </a:r>
            <a:r>
              <a:rPr lang="en-GB" sz="1500" u="sng">
                <a:solidFill>
                  <a:schemeClr val="hlink"/>
                </a:solidFill>
                <a:hlinkClick r:id="rId7"/>
              </a:rPr>
              <a:t>https://www.digite.com/kanban/what-is-kanban/#kanban-practices</a:t>
            </a:r>
            <a:endParaRPr sz="1500"/>
          </a:p>
          <a:p>
            <a:pPr indent="-295275" lvl="0" marL="457200" marR="0" rtl="0" algn="l">
              <a:lnSpc>
                <a:spcPct val="200000"/>
              </a:lnSpc>
              <a:spcBef>
                <a:spcPts val="0"/>
              </a:spcBef>
              <a:spcAft>
                <a:spcPts val="0"/>
              </a:spcAft>
              <a:buSzPct val="100000"/>
              <a:buChar char="-"/>
            </a:pPr>
            <a:r>
              <a:rPr b="1" lang="en-GB" sz="1500"/>
              <a:t>Kanban vs Scrum:</a:t>
            </a:r>
            <a:r>
              <a:rPr lang="en-GB" sz="1500"/>
              <a:t> </a:t>
            </a:r>
            <a:r>
              <a:rPr lang="en-GB" sz="1500" u="sng">
                <a:solidFill>
                  <a:schemeClr val="hlink"/>
                </a:solidFill>
                <a:hlinkClick r:id="rId8"/>
              </a:rPr>
              <a:t>https://www.toptal.com/project-managers/agile/project-management-blueprint-part-1-agile-scrum-kanban-lean</a:t>
            </a:r>
            <a:endParaRPr sz="1500"/>
          </a:p>
          <a:p>
            <a:pPr indent="-295275" lvl="0" marL="457200" marR="0" rtl="0" algn="l">
              <a:lnSpc>
                <a:spcPct val="200000"/>
              </a:lnSpc>
              <a:spcBef>
                <a:spcPts val="0"/>
              </a:spcBef>
              <a:spcAft>
                <a:spcPts val="0"/>
              </a:spcAft>
              <a:buSzPct val="100000"/>
              <a:buChar char="-"/>
            </a:pPr>
            <a:r>
              <a:rPr b="1" lang="en-GB" sz="1500"/>
              <a:t>Pros &amp; Cons</a:t>
            </a:r>
            <a:r>
              <a:rPr lang="en-GB" sz="1500"/>
              <a:t>:</a:t>
            </a:r>
            <a:endParaRPr sz="1500"/>
          </a:p>
          <a:p>
            <a:pPr indent="-295275" lvl="1" marL="914400" marR="0" rtl="0" algn="l">
              <a:lnSpc>
                <a:spcPct val="200000"/>
              </a:lnSpc>
              <a:spcBef>
                <a:spcPts val="0"/>
              </a:spcBef>
              <a:spcAft>
                <a:spcPts val="0"/>
              </a:spcAft>
              <a:buSzPct val="100000"/>
              <a:buChar char="-"/>
            </a:pPr>
            <a:r>
              <a:rPr lang="en-GB" sz="1500" u="sng">
                <a:solidFill>
                  <a:schemeClr val="hlink"/>
                </a:solidFill>
                <a:hlinkClick r:id="rId9"/>
              </a:rPr>
              <a:t>https://www.kanbanchi.com/kanban-style-work-boards</a:t>
            </a:r>
            <a:endParaRPr sz="1500"/>
          </a:p>
          <a:p>
            <a:pPr indent="-295275" lvl="1" marL="914400" marR="0" rtl="0" algn="l">
              <a:lnSpc>
                <a:spcPct val="200000"/>
              </a:lnSpc>
              <a:spcBef>
                <a:spcPts val="0"/>
              </a:spcBef>
              <a:spcAft>
                <a:spcPts val="0"/>
              </a:spcAft>
              <a:buSzPct val="100000"/>
              <a:buChar char="-"/>
            </a:pPr>
            <a:r>
              <a:rPr lang="en-GB" sz="1500" u="sng">
                <a:solidFill>
                  <a:schemeClr val="hlink"/>
                </a:solidFill>
                <a:hlinkClick r:id="rId10"/>
              </a:rPr>
              <a:t>https://smallbusiness.chron.com/lean-manufacturing-pros-cons-44749.html</a:t>
            </a:r>
            <a:endParaRPr sz="1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101500" y="403775"/>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GB" sz="2355">
                <a:latin typeface="Arial"/>
                <a:ea typeface="Arial"/>
                <a:cs typeface="Arial"/>
                <a:sym typeface="Arial"/>
              </a:rPr>
              <a:t>what is the Main Value of Lean ?</a:t>
            </a:r>
            <a:endParaRPr b="1" sz="2355">
              <a:latin typeface="Arial"/>
              <a:ea typeface="Arial"/>
              <a:cs typeface="Arial"/>
              <a:sym typeface="Arial"/>
            </a:endParaRPr>
          </a:p>
          <a:p>
            <a:pPr indent="0" lvl="0" marL="0" rtl="0" algn="l">
              <a:lnSpc>
                <a:spcPct val="150000"/>
              </a:lnSpc>
              <a:spcBef>
                <a:spcPts val="1200"/>
              </a:spcBef>
              <a:spcAft>
                <a:spcPts val="0"/>
              </a:spcAft>
              <a:buNone/>
            </a:pPr>
            <a:r>
              <a:t/>
            </a:r>
            <a:endParaRPr b="1"/>
          </a:p>
        </p:txBody>
      </p:sp>
      <p:pic>
        <p:nvPicPr>
          <p:cNvPr id="170" name="Google Shape;170;p19"/>
          <p:cNvPicPr preferRelativeResize="0"/>
          <p:nvPr/>
        </p:nvPicPr>
        <p:blipFill>
          <a:blip r:embed="rId3">
            <a:alphaModFix/>
          </a:blip>
          <a:stretch>
            <a:fillRect/>
          </a:stretch>
        </p:blipFill>
        <p:spPr>
          <a:xfrm>
            <a:off x="4341400" y="1470275"/>
            <a:ext cx="4650200" cy="2616399"/>
          </a:xfrm>
          <a:prstGeom prst="rect">
            <a:avLst/>
          </a:prstGeom>
          <a:noFill/>
          <a:ln>
            <a:noFill/>
          </a:ln>
        </p:spPr>
      </p:pic>
      <p:sp>
        <p:nvSpPr>
          <p:cNvPr id="171" name="Google Shape;171;p19"/>
          <p:cNvSpPr txBox="1"/>
          <p:nvPr/>
        </p:nvSpPr>
        <p:spPr>
          <a:xfrm>
            <a:off x="728425" y="1838725"/>
            <a:ext cx="3000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the value should always be considered from a customer perspective. At the end of the day, it doesn’t matter whether you came up with a great idea if the customer doesn’t see any value, and therefore she is not ready to pay for it</a:t>
            </a:r>
            <a:endParaRPr sz="1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32100" y="574575"/>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2200"/>
              <a:t>7 Principles of Lean Software Development</a:t>
            </a:r>
            <a:endParaRPr b="1" sz="2155"/>
          </a:p>
        </p:txBody>
      </p:sp>
      <p:sp>
        <p:nvSpPr>
          <p:cNvPr id="177" name="Google Shape;177;p20"/>
          <p:cNvSpPr txBox="1"/>
          <p:nvPr/>
        </p:nvSpPr>
        <p:spPr>
          <a:xfrm>
            <a:off x="1232100" y="1594525"/>
            <a:ext cx="4350900" cy="31092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1200"/>
              </a:spcBef>
              <a:spcAft>
                <a:spcPts val="0"/>
              </a:spcAft>
              <a:buClr>
                <a:schemeClr val="lt1"/>
              </a:buClr>
              <a:buSzPts val="1900"/>
              <a:buFont typeface="Lato"/>
              <a:buChar char="●"/>
            </a:pPr>
            <a:r>
              <a:rPr lang="en-GB" sz="1900">
                <a:solidFill>
                  <a:schemeClr val="lt1"/>
                </a:solidFill>
                <a:latin typeface="Lato"/>
                <a:ea typeface="Lato"/>
                <a:cs typeface="Lato"/>
                <a:sym typeface="Lato"/>
              </a:rPr>
              <a:t>Eliminate Waste</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Amplify Learning</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Decide As late As Possible</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Deliver as Fast as Possible</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Empower The Team</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Build Quality in</a:t>
            </a:r>
            <a:endParaRPr sz="1900">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Optimize the Whole</a:t>
            </a:r>
            <a:endParaRPr sz="19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62225" y="443950"/>
            <a:ext cx="6242100" cy="500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2200"/>
              <a:t>Principles of Lean Software Development</a:t>
            </a:r>
            <a:endParaRPr b="1" sz="1700"/>
          </a:p>
          <a:p>
            <a:pPr indent="0" lvl="0" marL="0" rtl="0" algn="l">
              <a:lnSpc>
                <a:spcPct val="150000"/>
              </a:lnSpc>
              <a:spcBef>
                <a:spcPts val="0"/>
              </a:spcBef>
              <a:spcAft>
                <a:spcPts val="0"/>
              </a:spcAft>
              <a:buNone/>
            </a:pPr>
            <a:r>
              <a:rPr b="1" lang="en-GB" sz="1700"/>
              <a:t>cont’d</a:t>
            </a:r>
            <a:endParaRPr b="1" sz="1700"/>
          </a:p>
        </p:txBody>
      </p:sp>
      <p:sp>
        <p:nvSpPr>
          <p:cNvPr id="183" name="Google Shape;183;p21"/>
          <p:cNvSpPr txBox="1"/>
          <p:nvPr/>
        </p:nvSpPr>
        <p:spPr>
          <a:xfrm>
            <a:off x="497175" y="1576400"/>
            <a:ext cx="8270700" cy="391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GB" sz="1600">
                <a:solidFill>
                  <a:schemeClr val="lt1"/>
                </a:solidFill>
              </a:rPr>
              <a:t>                                      </a:t>
            </a:r>
            <a:r>
              <a:rPr b="1" lang="en-GB" sz="1900">
                <a:solidFill>
                  <a:schemeClr val="lt1"/>
                </a:solidFill>
              </a:rPr>
              <a:t>   1- </a:t>
            </a:r>
            <a:r>
              <a:rPr b="1" lang="en-GB" sz="1900">
                <a:solidFill>
                  <a:schemeClr val="lt1"/>
                </a:solidFill>
              </a:rPr>
              <a:t>Eliminate Waste</a:t>
            </a:r>
            <a:endParaRPr b="1" sz="1900">
              <a:solidFill>
                <a:schemeClr val="lt1"/>
              </a:solidFill>
            </a:endParaRPr>
          </a:p>
          <a:p>
            <a:pPr indent="0" lvl="0" marL="0" rtl="0" algn="l">
              <a:lnSpc>
                <a:spcPct val="150000"/>
              </a:lnSpc>
              <a:spcBef>
                <a:spcPts val="1200"/>
              </a:spcBef>
              <a:spcAft>
                <a:spcPts val="0"/>
              </a:spcAft>
              <a:buNone/>
            </a:pPr>
            <a:r>
              <a:rPr b="1" lang="en-GB" sz="1200">
                <a:solidFill>
                  <a:schemeClr val="lt1"/>
                </a:solidFill>
              </a:rPr>
              <a:t>                                </a:t>
            </a:r>
            <a:r>
              <a:rPr b="1" lang="en-GB" sz="1600">
                <a:solidFill>
                  <a:schemeClr val="lt1"/>
                </a:solidFill>
              </a:rPr>
              <a:t>The </a:t>
            </a:r>
            <a:r>
              <a:rPr b="1" lang="en-GB" sz="1600" u="sng">
                <a:solidFill>
                  <a:schemeClr val="lt1"/>
                </a:solidFill>
              </a:rPr>
              <a:t>7</a:t>
            </a:r>
            <a:r>
              <a:rPr b="1" lang="en-GB" sz="1600">
                <a:solidFill>
                  <a:schemeClr val="lt1"/>
                </a:solidFill>
              </a:rPr>
              <a:t> Types of Waste in Different Environments</a:t>
            </a:r>
            <a:endParaRPr b="1" sz="1600">
              <a:solidFill>
                <a:schemeClr val="lt1"/>
              </a:solidFill>
            </a:endParaRPr>
          </a:p>
          <a:p>
            <a:pPr indent="0" lvl="0" marL="0" rtl="0" algn="l">
              <a:lnSpc>
                <a:spcPct val="115000"/>
              </a:lnSpc>
              <a:spcBef>
                <a:spcPts val="1200"/>
              </a:spcBef>
              <a:spcAft>
                <a:spcPts val="0"/>
              </a:spcAft>
              <a:buNone/>
            </a:pPr>
            <a:r>
              <a:rPr b="1" lang="en-GB" sz="1800">
                <a:solidFill>
                  <a:schemeClr val="lt1"/>
                </a:solidFill>
                <a:latin typeface="Lato"/>
                <a:ea typeface="Lato"/>
                <a:cs typeface="Lato"/>
                <a:sym typeface="Lato"/>
              </a:rPr>
              <a:t>1 -</a:t>
            </a:r>
            <a:r>
              <a:rPr b="1" lang="en-GB" sz="1800" u="sng">
                <a:solidFill>
                  <a:schemeClr val="lt1"/>
                </a:solidFill>
                <a:latin typeface="Lato"/>
                <a:ea typeface="Lato"/>
                <a:cs typeface="Lato"/>
                <a:sym typeface="Lato"/>
              </a:rPr>
              <a:t> partially done work : </a:t>
            </a:r>
            <a:r>
              <a:rPr lang="en-GB" sz="1800">
                <a:solidFill>
                  <a:schemeClr val="lt1"/>
                </a:solidFill>
                <a:latin typeface="Lato"/>
                <a:ea typeface="Lato"/>
                <a:cs typeface="Lato"/>
                <a:sym typeface="Lato"/>
              </a:rPr>
              <a:t>not completed .</a:t>
            </a:r>
            <a:endParaRPr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800">
                <a:solidFill>
                  <a:schemeClr val="lt1"/>
                </a:solidFill>
                <a:latin typeface="Lato"/>
                <a:ea typeface="Lato"/>
                <a:cs typeface="Lato"/>
                <a:sym typeface="Lato"/>
              </a:rPr>
              <a:t>2-</a:t>
            </a:r>
            <a:r>
              <a:rPr lang="en-GB" sz="1800">
                <a:solidFill>
                  <a:schemeClr val="dk1"/>
                </a:solidFill>
                <a:latin typeface="Lato"/>
                <a:ea typeface="Lato"/>
                <a:cs typeface="Lato"/>
                <a:sym typeface="Lato"/>
              </a:rPr>
              <a:t> </a:t>
            </a:r>
            <a:r>
              <a:rPr b="1" lang="en-GB" sz="1800" u="sng">
                <a:solidFill>
                  <a:schemeClr val="lt1"/>
                </a:solidFill>
                <a:latin typeface="Lato"/>
                <a:ea typeface="Lato"/>
                <a:cs typeface="Lato"/>
                <a:sym typeface="Lato"/>
              </a:rPr>
              <a:t>extra features : </a:t>
            </a:r>
            <a:r>
              <a:rPr lang="en-GB" sz="1800">
                <a:solidFill>
                  <a:schemeClr val="lt1"/>
                </a:solidFill>
                <a:latin typeface="Lato"/>
                <a:ea typeface="Lato"/>
                <a:cs typeface="Lato"/>
                <a:sym typeface="Lato"/>
              </a:rPr>
              <a:t> producing features that nobody is going to use</a:t>
            </a:r>
            <a:endParaRPr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800">
                <a:solidFill>
                  <a:schemeClr val="lt1"/>
                </a:solidFill>
                <a:latin typeface="Lato"/>
                <a:ea typeface="Lato"/>
                <a:cs typeface="Lato"/>
                <a:sym typeface="Lato"/>
              </a:rPr>
              <a:t>3- </a:t>
            </a:r>
            <a:r>
              <a:rPr b="1" lang="en-GB" sz="1800" u="sng">
                <a:solidFill>
                  <a:schemeClr val="lt1"/>
                </a:solidFill>
                <a:latin typeface="Lato"/>
                <a:ea typeface="Lato"/>
                <a:cs typeface="Lato"/>
                <a:sym typeface="Lato"/>
              </a:rPr>
              <a:t>Motion</a:t>
            </a:r>
            <a:r>
              <a:rPr lang="en-GB" sz="1800" u="sng">
                <a:solidFill>
                  <a:schemeClr val="lt1"/>
                </a:solidFill>
                <a:latin typeface="Lato"/>
                <a:ea typeface="Lato"/>
                <a:cs typeface="Lato"/>
                <a:sym typeface="Lato"/>
              </a:rPr>
              <a:t> : </a:t>
            </a:r>
            <a:r>
              <a:rPr lang="en-GB" sz="1800">
                <a:solidFill>
                  <a:schemeClr val="lt1"/>
                </a:solidFill>
                <a:latin typeface="Lato"/>
                <a:ea typeface="Lato"/>
                <a:cs typeface="Lato"/>
                <a:sym typeface="Lato"/>
              </a:rPr>
              <a:t> unnecessary meetings or extra effort to find information</a:t>
            </a:r>
            <a:endParaRPr sz="18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u="sng">
              <a:solidFill>
                <a:schemeClr val="lt1"/>
              </a:solidFill>
            </a:endParaRPr>
          </a:p>
          <a:p>
            <a:pPr indent="0" lvl="0" marL="0" rtl="0" algn="l">
              <a:lnSpc>
                <a:spcPct val="115000"/>
              </a:lnSpc>
              <a:spcBef>
                <a:spcPts val="1600"/>
              </a:spcBef>
              <a:spcAft>
                <a:spcPts val="0"/>
              </a:spcAft>
              <a:buNone/>
            </a:pPr>
            <a:r>
              <a:t/>
            </a:r>
            <a:endParaRPr sz="1150">
              <a:solidFill>
                <a:schemeClr val="lt1"/>
              </a:solidFill>
            </a:endParaRPr>
          </a:p>
          <a:p>
            <a:pPr indent="0" lvl="0" marL="0" rtl="0" algn="l">
              <a:lnSpc>
                <a:spcPct val="150000"/>
              </a:lnSpc>
              <a:spcBef>
                <a:spcPts val="1600"/>
              </a:spcBef>
              <a:spcAft>
                <a:spcPts val="1200"/>
              </a:spcAft>
              <a:buNone/>
            </a:pPr>
            <a:r>
              <a:t/>
            </a:r>
            <a:endParaRPr b="1" sz="1200">
              <a:solidFill>
                <a:schemeClr val="lt1"/>
              </a:solidFill>
            </a:endParaRPr>
          </a:p>
        </p:txBody>
      </p:sp>
      <p:cxnSp>
        <p:nvCxnSpPr>
          <p:cNvPr id="184" name="Google Shape;184;p21"/>
          <p:cNvCxnSpPr/>
          <p:nvPr/>
        </p:nvCxnSpPr>
        <p:spPr>
          <a:xfrm flipH="1" rot="10800000">
            <a:off x="2879950" y="2132075"/>
            <a:ext cx="2405100" cy="102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1"/>
          <p:cNvCxnSpPr/>
          <p:nvPr/>
        </p:nvCxnSpPr>
        <p:spPr>
          <a:xfrm flipH="1" rot="10800000">
            <a:off x="1546075" y="1525975"/>
            <a:ext cx="5355600" cy="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